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5" r:id="rId3"/>
    <p:sldId id="257" r:id="rId4"/>
    <p:sldId id="260" r:id="rId5"/>
    <p:sldId id="261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00FF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5.6731729179638014E-2"/>
          <c:y val="4.8783746250416704E-2"/>
          <c:w val="0.91600159413444404"/>
          <c:h val="0.76666342628596906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zeleň</c:v>
                </c:pt>
                <c:pt idx="1">
                  <c:v>voda</c:v>
                </c:pt>
                <c:pt idx="2">
                  <c:v>nic</c:v>
                </c:pt>
                <c:pt idx="3">
                  <c:v>dlaždice atd.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zeleň</c:v>
                </c:pt>
                <c:pt idx="1">
                  <c:v>voda</c:v>
                </c:pt>
                <c:pt idx="2">
                  <c:v>nic</c:v>
                </c:pt>
                <c:pt idx="3">
                  <c:v>dlaždice atd.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zeleň</c:v>
                </c:pt>
                <c:pt idx="1">
                  <c:v>voda</c:v>
                </c:pt>
                <c:pt idx="2">
                  <c:v>nic</c:v>
                </c:pt>
                <c:pt idx="3">
                  <c:v>dlaždice atd.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</c:ser>
        <c:dLbls/>
        <c:axId val="74380032"/>
        <c:axId val="74381568"/>
      </c:barChart>
      <c:catAx>
        <c:axId val="74380032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381568"/>
        <c:crosses val="autoZero"/>
        <c:auto val="1"/>
        <c:lblAlgn val="ctr"/>
        <c:lblOffset val="100"/>
      </c:catAx>
      <c:valAx>
        <c:axId val="74381568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380032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en-US"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List1!$A$2:$A$5</c:f>
              <c:strCache>
                <c:ptCount val="4"/>
                <c:pt idx="0">
                  <c:v>1 osoba 76,24%</c:v>
                </c:pt>
                <c:pt idx="1">
                  <c:v>2 osoby 17,80%</c:v>
                </c:pt>
                <c:pt idx="2">
                  <c:v>3 osoby 5,80%</c:v>
                </c:pt>
                <c:pt idx="3">
                  <c:v>4 osoby 0%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0.76240000000000008</c:v>
                </c:pt>
                <c:pt idx="1">
                  <c:v>0.17800000000000002</c:v>
                </c:pt>
                <c:pt idx="2">
                  <c:v>5.8000000000000003E-2</c:v>
                </c:pt>
                <c:pt idx="3" formatCode="0%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txPr>
    <a:bodyPr/>
    <a:lstStyle/>
    <a:p>
      <a:pPr>
        <a:defRPr lang="en-US"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autobus</c:v>
                </c:pt>
                <c:pt idx="1">
                  <c:v>2. autobus</c:v>
                </c:pt>
                <c:pt idx="2">
                  <c:v>3. autobus</c:v>
                </c:pt>
                <c:pt idx="3">
                  <c:v>4. autobus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50</c:v>
                </c:pt>
                <c:pt idx="1">
                  <c:v>80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autobus</c:v>
                </c:pt>
                <c:pt idx="1">
                  <c:v>2. autobus</c:v>
                </c:pt>
                <c:pt idx="2">
                  <c:v>3. autobus</c:v>
                </c:pt>
                <c:pt idx="3">
                  <c:v>4. autobus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1. autobus</c:v>
                </c:pt>
                <c:pt idx="1">
                  <c:v>2. autobus</c:v>
                </c:pt>
                <c:pt idx="2">
                  <c:v>3. autobus</c:v>
                </c:pt>
                <c:pt idx="3">
                  <c:v>4. autobus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</c:ser>
        <c:dLbls/>
        <c:axId val="146047360"/>
        <c:axId val="146048896"/>
      </c:barChart>
      <c:catAx>
        <c:axId val="146047360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048896"/>
        <c:crosses val="autoZero"/>
        <c:auto val="1"/>
        <c:lblAlgn val="ctr"/>
        <c:lblOffset val="100"/>
      </c:catAx>
      <c:valAx>
        <c:axId val="146048896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047360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en-US" sz="18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List1!$A$2:$A$5</c:f>
              <c:strCache>
                <c:ptCount val="4"/>
                <c:pt idx="0">
                  <c:v>Asfalt</c:v>
                </c:pt>
                <c:pt idx="1">
                  <c:v>Auta</c:v>
                </c:pt>
                <c:pt idx="2">
                  <c:v>Paneláky</c:v>
                </c:pt>
                <c:pt idx="3">
                  <c:v>Zeleň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45.8</c:v>
                </c:pt>
                <c:pt idx="1">
                  <c:v>40.5</c:v>
                </c:pt>
                <c:pt idx="2">
                  <c:v>30.6</c:v>
                </c:pt>
                <c:pt idx="3">
                  <c:v>20.5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</c:chart>
  <c:txPr>
    <a:bodyPr/>
    <a:lstStyle/>
    <a:p>
      <a:pPr>
        <a:defRPr lang="en-US" sz="1800"/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</cdr:x>
      <cdr:y>0.52604</cdr:y>
    </cdr:from>
    <cdr:to>
      <cdr:x>0.5175</cdr:x>
      <cdr:y>0.66368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818656" y="2476872"/>
          <a:ext cx="144016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0.3425</cdr:x>
      <cdr:y>0.52604</cdr:y>
    </cdr:from>
    <cdr:to>
      <cdr:x>0.535</cdr:x>
      <cdr:y>0.66368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818656" y="2476872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0.36</cdr:x>
      <cdr:y>0.64838</cdr:y>
    </cdr:from>
    <cdr:to>
      <cdr:x>0.5175</cdr:x>
      <cdr:y>0.78601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962672" y="3052936"/>
          <a:ext cx="1296162" cy="64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cs-CZ" sz="2000" dirty="0" smtClean="0">
              <a:solidFill>
                <a:schemeClr val="tx1">
                  <a:lumMod val="95000"/>
                </a:schemeClr>
              </a:solidFill>
            </a:rPr>
            <a:t>40,6°C</a:t>
          </a:r>
          <a:endParaRPr lang="cs-CZ" sz="2000" dirty="0">
            <a:solidFill>
              <a:schemeClr val="tx1">
                <a:lumMod val="9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 hasCustomPrompt="1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 hasCustomPrompt="1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 hasCustomPrompt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562314D-A6E1-4655-84C5-75562341EBDA}" type="datetimeFigureOut">
              <a:rPr lang="cs-CZ" smtClean="0"/>
              <a:pPr/>
              <a:t>23. 6. 2019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4C3DAA-AFE2-477E-89C9-6BC214F7BA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rgbClr val="FF0000"/>
                </a:solidFill>
              </a:rPr>
              <a:t>STAVITELÉ MĚSTA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</a:rPr>
              <a:t>ZŠ PÍSNICKÁ 6.A</a:t>
            </a:r>
            <a:endParaRPr lang="cs-CZ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naÅ¡e Å¡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032448" cy="235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Současná adaptační opatření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Adaptační opatření, která se nachází v</a:t>
                      </a:r>
                    </a:p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lokalitě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Proti čemu město chrání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Okolo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 Alberta je hodně trávy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Zadržuje vodu, brání před vysušením půdy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Okolo Alberta je hodně stromů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Chrání proti silnému větru a proti horku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3228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Nová adaptační opatření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4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4978">
                <a:tc>
                  <a:txBody>
                    <a:bodyPr/>
                    <a:lstStyle/>
                    <a:p>
                      <a:r>
                        <a:rPr lang="cs-CZ" dirty="0" smtClean="0"/>
                        <a:t>Návrhy nových adaptačních opatření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Proti čemu město budou</a:t>
                      </a:r>
                      <a:r>
                        <a:rPr lang="cs-CZ" baseline="0" dirty="0" smtClean="0"/>
                        <a:t> chránit</a:t>
                      </a:r>
                      <a:endParaRPr lang="cs-CZ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497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Zatravňovací</a:t>
                      </a:r>
                      <a:r>
                        <a:rPr lang="cs-CZ" baseline="0" dirty="0" smtClean="0"/>
                        <a:t> dlažba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Slouží k vsakování vody</a:t>
                      </a:r>
                      <a:endParaRPr lang="cs-CZ" dirty="0"/>
                    </a:p>
                  </a:txBody>
                  <a:tcPr/>
                </a:tc>
              </a:tr>
              <a:tr h="594978">
                <a:tc>
                  <a:txBody>
                    <a:bodyPr/>
                    <a:lstStyle/>
                    <a:p>
                      <a:r>
                        <a:rPr lang="cs-CZ" dirty="0" smtClean="0"/>
                        <a:t>Fontány a kašny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Snižuje</a:t>
                      </a:r>
                      <a:r>
                        <a:rPr lang="cs-CZ" baseline="0" dirty="0" smtClean="0"/>
                        <a:t> teplotu, zvyšuje vlhkost</a:t>
                      </a:r>
                      <a:endParaRPr lang="cs-CZ" dirty="0"/>
                    </a:p>
                  </a:txBody>
                  <a:tcPr/>
                </a:tc>
              </a:tr>
              <a:tr h="594978">
                <a:tc>
                  <a:txBody>
                    <a:bodyPr/>
                    <a:lstStyle/>
                    <a:p>
                      <a:r>
                        <a:rPr lang="cs-CZ" dirty="0" smtClean="0"/>
                        <a:t>Zahrádky u paneláků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Proti vysokým</a:t>
                      </a:r>
                      <a:r>
                        <a:rPr lang="cs-CZ" baseline="0" dirty="0" smtClean="0"/>
                        <a:t> teplotám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2736304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CC"/>
                </a:solidFill>
              </a:rPr>
              <a:t>Úkol</a:t>
            </a:r>
            <a:r>
              <a:rPr lang="cs-CZ" dirty="0" smtClean="0">
                <a:solidFill>
                  <a:srgbClr val="92D050"/>
                </a:solidFill>
              </a:rPr>
              <a:t>: měření vsakování vody na daném povrchu</a:t>
            </a:r>
            <a:endParaRPr lang="cs-CZ" dirty="0" smtClean="0">
              <a:solidFill>
                <a:srgbClr val="FF33CC"/>
              </a:solidFill>
            </a:endParaRPr>
          </a:p>
          <a:p>
            <a:r>
              <a:rPr lang="cs-CZ" dirty="0" smtClean="0">
                <a:solidFill>
                  <a:srgbClr val="FF33CC"/>
                </a:solidFill>
              </a:rPr>
              <a:t>Čas</a:t>
            </a:r>
            <a:r>
              <a:rPr lang="cs-CZ" dirty="0" smtClean="0">
                <a:solidFill>
                  <a:srgbClr val="92D050"/>
                </a:solidFill>
              </a:rPr>
              <a:t>: 12:00 -12:20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Den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: 4.6.2019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</a:rPr>
              <a:t>Představení přírodovědci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3695580" cy="33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71600" y="908720"/>
          <a:ext cx="7499350" cy="495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1171471">
                <a:tc>
                  <a:txBody>
                    <a:bodyPr/>
                    <a:lstStyle/>
                    <a:p>
                      <a:r>
                        <a:rPr lang="cs-CZ" dirty="0" smtClean="0"/>
                        <a:t>Typ lokality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 lokality, sklon, specifikace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Vsak</a:t>
                      </a:r>
                      <a:r>
                        <a:rPr lang="cs-CZ" baseline="0" dirty="0" smtClean="0"/>
                        <a:t> po 1  min (odhad v 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Vsak</a:t>
                      </a:r>
                      <a:r>
                        <a:rPr lang="cs-CZ" baseline="0" dirty="0" smtClean="0"/>
                        <a:t> po 3 min (odhad v 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Vsak</a:t>
                      </a:r>
                      <a:r>
                        <a:rPr lang="cs-CZ" baseline="0" dirty="0" smtClean="0"/>
                        <a:t> po 5 min (odhad v %)</a:t>
                      </a:r>
                      <a:endParaRPr lang="cs-CZ" dirty="0"/>
                    </a:p>
                  </a:txBody>
                  <a:tcPr/>
                </a:tc>
              </a:tr>
              <a:tr h="1171471">
                <a:tc>
                  <a:txBody>
                    <a:bodyPr/>
                    <a:lstStyle/>
                    <a:p>
                      <a:r>
                        <a:rPr lang="cs-CZ" dirty="0" smtClean="0"/>
                        <a:t>trávník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 parkoviště</a:t>
                      </a:r>
                      <a:r>
                        <a:rPr lang="cs-CZ" baseline="0" dirty="0" smtClean="0"/>
                        <a:t> sklon šikmý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95%</a:t>
                      </a:r>
                      <a:endParaRPr lang="cs-CZ" dirty="0"/>
                    </a:p>
                  </a:txBody>
                  <a:tcPr/>
                </a:tc>
              </a:tr>
              <a:tr h="901132">
                <a:tc>
                  <a:txBody>
                    <a:bodyPr/>
                    <a:lstStyle/>
                    <a:p>
                      <a:r>
                        <a:rPr lang="cs-CZ" dirty="0" smtClean="0"/>
                        <a:t>zpevněná cesta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r>
                        <a:rPr lang="cs-CZ" baseline="0" dirty="0" smtClean="0"/>
                        <a:t> parkovišti sklon šikmý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80%</a:t>
                      </a:r>
                      <a:endParaRPr lang="cs-CZ" dirty="0"/>
                    </a:p>
                  </a:txBody>
                  <a:tcPr/>
                </a:tc>
              </a:tr>
              <a:tr h="901132">
                <a:tc>
                  <a:txBody>
                    <a:bodyPr/>
                    <a:lstStyle/>
                    <a:p>
                      <a:r>
                        <a:rPr lang="cs-CZ" dirty="0" smtClean="0"/>
                        <a:t>beton/asfalt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</a:t>
                      </a:r>
                      <a:r>
                        <a:rPr lang="cs-CZ" baseline="0" dirty="0" smtClean="0"/>
                        <a:t> chodníku rovina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0%</a:t>
                      </a:r>
                      <a:endParaRPr lang="cs-CZ" dirty="0"/>
                    </a:p>
                  </a:txBody>
                  <a:tcPr/>
                </a:tc>
              </a:tr>
              <a:tr h="745306">
                <a:tc>
                  <a:txBody>
                    <a:bodyPr/>
                    <a:lstStyle/>
                    <a:p>
                      <a:r>
                        <a:rPr lang="cs-CZ" dirty="0" smtClean="0"/>
                        <a:t>dlažební kostky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Rovina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CC"/>
                </a:solidFill>
              </a:rPr>
              <a:t>Úkol</a:t>
            </a:r>
            <a:r>
              <a:rPr lang="cs-CZ" dirty="0" smtClean="0">
                <a:solidFill>
                  <a:srgbClr val="92D050"/>
                </a:solidFill>
              </a:rPr>
              <a:t>: zkoumat okolí </a:t>
            </a:r>
            <a:r>
              <a:rPr lang="cs-CZ" dirty="0" err="1" smtClean="0">
                <a:solidFill>
                  <a:srgbClr val="92D050"/>
                </a:solidFill>
              </a:rPr>
              <a:t>termo</a:t>
            </a:r>
            <a:r>
              <a:rPr lang="cs-CZ" dirty="0" smtClean="0">
                <a:solidFill>
                  <a:srgbClr val="92D050"/>
                </a:solidFill>
              </a:rPr>
              <a:t> kamerou</a:t>
            </a:r>
            <a:endParaRPr lang="cs-CZ" dirty="0" smtClean="0">
              <a:solidFill>
                <a:srgbClr val="FF33CC"/>
              </a:solidFill>
            </a:endParaRPr>
          </a:p>
          <a:p>
            <a:r>
              <a:rPr lang="cs-CZ" dirty="0" smtClean="0">
                <a:solidFill>
                  <a:srgbClr val="FF33CC"/>
                </a:solidFill>
              </a:rPr>
              <a:t>Čas</a:t>
            </a:r>
            <a:r>
              <a:rPr lang="cs-CZ" dirty="0" smtClean="0">
                <a:solidFill>
                  <a:srgbClr val="92D050"/>
                </a:solidFill>
              </a:rPr>
              <a:t>: 12:00 -12:20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Den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: 4.6.2019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2"/>
                </a:solidFill>
              </a:rPr>
              <a:t>Představení badatelů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348880"/>
            <a:ext cx="4248472" cy="34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Teplotní graf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427984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45,8°C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36,7°C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71800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20,5°C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66FF"/>
                </a:solidFill>
              </a:rPr>
              <a:t>Za první místo: </a:t>
            </a:r>
            <a:r>
              <a:rPr lang="cs-CZ" dirty="0" smtClean="0"/>
              <a:t>venkovní altánky aby žáci mohli svačit venku ve stínu případně fontánku</a:t>
            </a:r>
          </a:p>
          <a:p>
            <a:r>
              <a:rPr lang="cs-CZ" dirty="0" smtClean="0">
                <a:solidFill>
                  <a:srgbClr val="0066FF"/>
                </a:solidFill>
              </a:rPr>
              <a:t>Za druhé místo: </a:t>
            </a:r>
            <a:r>
              <a:rPr lang="cs-CZ" dirty="0" smtClean="0"/>
              <a:t>venkovní lavičky aby žáci si měli kde sednout když je venku hezky</a:t>
            </a:r>
          </a:p>
          <a:p>
            <a:r>
              <a:rPr lang="cs-CZ" dirty="0" smtClean="0">
                <a:solidFill>
                  <a:srgbClr val="0066FF"/>
                </a:solidFill>
              </a:rPr>
              <a:t>Za třetí místo: </a:t>
            </a:r>
            <a:r>
              <a:rPr lang="cs-CZ" dirty="0" smtClean="0"/>
              <a:t>květiny a stromky na školní pozemek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Co by jsme udělali s penězi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26860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28992" y="2500306"/>
            <a:ext cx="4071966" cy="2714644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  <a:buNone/>
            </a:pPr>
            <a:r>
              <a:rPr lang="cs-CZ" sz="4000" dirty="0" smtClean="0">
                <a:solidFill>
                  <a:srgbClr val="00FFCC"/>
                </a:solidFill>
              </a:rPr>
              <a:t>PŘEDNÁŠELI</a:t>
            </a:r>
          </a:p>
          <a:p>
            <a:pPr algn="ctr">
              <a:buClr>
                <a:srgbClr val="FF0000"/>
              </a:buClr>
              <a:buNone/>
            </a:pPr>
            <a:r>
              <a:rPr lang="cs-CZ" sz="4000" dirty="0" smtClean="0">
                <a:solidFill>
                  <a:srgbClr val="00FFCC"/>
                </a:solidFill>
              </a:rPr>
              <a:t>žáci 6.A</a:t>
            </a:r>
          </a:p>
          <a:p>
            <a:pPr algn="ctr">
              <a:buClr>
                <a:srgbClr val="FF0000"/>
              </a:buClr>
              <a:buNone/>
            </a:pPr>
            <a:r>
              <a:rPr lang="cs-CZ" sz="4000" dirty="0" smtClean="0">
                <a:solidFill>
                  <a:srgbClr val="00FFCC"/>
                </a:solidFill>
              </a:rPr>
              <a:t>ZŠ Písnická</a:t>
            </a:r>
            <a:endParaRPr lang="cs-CZ" sz="4000" dirty="0" smtClean="0">
              <a:solidFill>
                <a:srgbClr val="00FFCC"/>
              </a:solidFill>
            </a:endParaRPr>
          </a:p>
        </p:txBody>
      </p:sp>
      <p:sp>
        <p:nvSpPr>
          <p:cNvPr id="5" name="Mrak 4"/>
          <p:cNvSpPr/>
          <p:nvPr/>
        </p:nvSpPr>
        <p:spPr>
          <a:xfrm>
            <a:off x="683568" y="3861048"/>
            <a:ext cx="2304256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lunce 5"/>
          <p:cNvSpPr/>
          <p:nvPr/>
        </p:nvSpPr>
        <p:spPr>
          <a:xfrm>
            <a:off x="6228184" y="116632"/>
            <a:ext cx="2520280" cy="172819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kolí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2337" y="1481138"/>
            <a:ext cx="7719325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Kde jsme se pohybovali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481329"/>
            <a:ext cx="7931224" cy="4323936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rgbClr val="FF33CC"/>
                </a:solidFill>
              </a:rPr>
              <a:t>Úkol</a:t>
            </a:r>
            <a:r>
              <a:rPr lang="cs-CZ" dirty="0" smtClean="0">
                <a:solidFill>
                  <a:srgbClr val="92D050"/>
                </a:solidFill>
              </a:rPr>
              <a:t>: zjištění názoru lidí 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Čas</a:t>
            </a:r>
            <a:r>
              <a:rPr lang="cs-CZ" dirty="0" smtClean="0">
                <a:solidFill>
                  <a:srgbClr val="92D050"/>
                </a:solidFill>
              </a:rPr>
              <a:t>: 12:00 -12:20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Den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: 4.6.2019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Počet lidí</a:t>
            </a:r>
            <a:r>
              <a:rPr lang="cs-CZ" dirty="0" smtClean="0">
                <a:solidFill>
                  <a:srgbClr val="92D050"/>
                </a:solidFill>
              </a:rPr>
              <a:t>: 17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Místo</a:t>
            </a:r>
            <a:r>
              <a:rPr lang="cs-CZ" dirty="0" smtClean="0">
                <a:solidFill>
                  <a:srgbClr val="92D050"/>
                </a:solidFill>
              </a:rPr>
              <a:t>: okolí místního Alberta + škola ZŠ Písnická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92D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Představení sociologové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49080"/>
            <a:ext cx="4104456" cy="223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66FF"/>
                </a:solidFill>
              </a:rPr>
              <a:t>Co by mohlo podle vašeho názoru městské části pomoci lépe se připravit na takové jevy.</a:t>
            </a:r>
            <a:endParaRPr lang="cs-CZ" dirty="0">
              <a:solidFill>
                <a:srgbClr val="0066FF"/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971600" y="2276872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04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0066FF"/>
                </a:solidFill>
              </a:rPr>
              <a:t>Kde v městské části je vám příjemně a kde naopak není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u="sng" dirty="0" smtClean="0">
                <a:solidFill>
                  <a:srgbClr val="92D050"/>
                </a:solidFill>
              </a:rPr>
              <a:t>Je mi příjemně v</a:t>
            </a:r>
            <a:endParaRPr lang="cs-CZ" b="1" u="sng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92D050"/>
                </a:solidFill>
              </a:rPr>
              <a:t>V parku   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V lese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</a:t>
            </a:r>
            <a:endParaRPr lang="cs-CZ" dirty="0"/>
          </a:p>
        </p:txBody>
      </p:sp>
      <p:sp>
        <p:nvSpPr>
          <p:cNvPr id="4" name="Zástupný symbol pro obsah 1"/>
          <p:cNvSpPr txBox="1"/>
          <p:nvPr/>
        </p:nvSpPr>
        <p:spPr>
          <a:xfrm>
            <a:off x="3851920" y="1988840"/>
            <a:ext cx="4888160" cy="4076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800" b="1" u="sng" dirty="0" smtClean="0">
                <a:solidFill>
                  <a:srgbClr val="FF0000"/>
                </a:solidFill>
              </a:rPr>
              <a:t>Není mi</a:t>
            </a:r>
            <a:r>
              <a:rPr lang="cs-CZ" sz="2800" b="1" u="sng" dirty="0" smtClean="0"/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příjemně</a:t>
            </a:r>
            <a:r>
              <a:rPr lang="cs-CZ" sz="2800" b="1" u="sng" dirty="0" smtClean="0"/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v</a:t>
            </a: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800" dirty="0" smtClean="0">
                <a:solidFill>
                  <a:srgbClr val="FF0000"/>
                </a:solidFill>
              </a:rPr>
              <a:t>Centrum Prahy</a:t>
            </a: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800" dirty="0" smtClean="0">
                <a:solidFill>
                  <a:srgbClr val="FF0000"/>
                </a:solidFill>
              </a:rPr>
              <a:t>Na koupališti</a:t>
            </a: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800" dirty="0" smtClean="0">
                <a:solidFill>
                  <a:srgbClr val="FF0000"/>
                </a:solidFill>
              </a:rPr>
              <a:t>V zeleni</a:t>
            </a:r>
          </a:p>
          <a:p>
            <a:pPr marL="365760" lvl="0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800" dirty="0" smtClean="0">
                <a:solidFill>
                  <a:srgbClr val="FF0000"/>
                </a:solidFill>
              </a:rPr>
              <a:t>MHD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2749302" cy="19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3371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CC"/>
                </a:solidFill>
              </a:rPr>
              <a:t>Úkol</a:t>
            </a:r>
            <a:r>
              <a:rPr lang="cs-CZ" dirty="0" smtClean="0">
                <a:solidFill>
                  <a:srgbClr val="92D050"/>
                </a:solidFill>
              </a:rPr>
              <a:t>: počítat počet lidí v autě nebo autobusu.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Čas</a:t>
            </a:r>
            <a:r>
              <a:rPr lang="cs-CZ" dirty="0" smtClean="0">
                <a:solidFill>
                  <a:srgbClr val="92D050"/>
                </a:solidFill>
              </a:rPr>
              <a:t>: 12:00 -12:20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Den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: 4.6.2019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Představení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matematici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3961234" cy="34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66FF"/>
                </a:solidFill>
              </a:rPr>
              <a:t>Procentuální obsazenost aut :</a:t>
            </a:r>
            <a:endParaRPr lang="cs-CZ" dirty="0">
              <a:solidFill>
                <a:srgbClr val="0066FF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66FF"/>
                </a:solidFill>
              </a:rPr>
              <a:t>Obsazenost autobusů</a:t>
            </a:r>
            <a:endParaRPr lang="cs-CZ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33CC"/>
                </a:solidFill>
              </a:rPr>
              <a:t>Úkol</a:t>
            </a:r>
            <a:r>
              <a:rPr lang="cs-CZ" dirty="0" smtClean="0">
                <a:solidFill>
                  <a:srgbClr val="92D050"/>
                </a:solidFill>
              </a:rPr>
              <a:t>: Navrhnout v okolí Alberta adaptační opatření na změnu klimatu.</a:t>
            </a:r>
            <a:endParaRPr lang="cs-CZ" dirty="0" smtClean="0">
              <a:solidFill>
                <a:srgbClr val="FF33CC"/>
              </a:solidFill>
            </a:endParaRPr>
          </a:p>
          <a:p>
            <a:r>
              <a:rPr lang="cs-CZ" dirty="0" smtClean="0">
                <a:solidFill>
                  <a:srgbClr val="FF33CC"/>
                </a:solidFill>
              </a:rPr>
              <a:t>Čas</a:t>
            </a:r>
            <a:r>
              <a:rPr lang="cs-CZ" dirty="0" smtClean="0">
                <a:solidFill>
                  <a:srgbClr val="92D050"/>
                </a:solidFill>
              </a:rPr>
              <a:t>: 12:00 -12:20</a:t>
            </a:r>
          </a:p>
          <a:p>
            <a:r>
              <a:rPr lang="cs-CZ" dirty="0" smtClean="0">
                <a:solidFill>
                  <a:srgbClr val="FF33CC"/>
                </a:solidFill>
              </a:rPr>
              <a:t>Den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>: 4.6.2019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Představení návrháři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89040"/>
            <a:ext cx="48686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372</Words>
  <Application>WPS Presentation</Application>
  <PresentationFormat>Předvádění na obrazovce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Shluk</vt:lpstr>
      <vt:lpstr>STAVITELÉ MĚSTA</vt:lpstr>
      <vt:lpstr>Kde jsme se pohybovali</vt:lpstr>
      <vt:lpstr>Představení sociologové</vt:lpstr>
      <vt:lpstr>Snímek 4</vt:lpstr>
      <vt:lpstr>Snímek 5</vt:lpstr>
      <vt:lpstr>Představení matematici</vt:lpstr>
      <vt:lpstr>Procentuální obsazenost aut :</vt:lpstr>
      <vt:lpstr>Obsazenost autobusů</vt:lpstr>
      <vt:lpstr>Představení návrháři</vt:lpstr>
      <vt:lpstr> Současná adaptační opatření</vt:lpstr>
      <vt:lpstr>Nová adaptační opatření</vt:lpstr>
      <vt:lpstr>Představení přírodovědci</vt:lpstr>
      <vt:lpstr>Snímek 13</vt:lpstr>
      <vt:lpstr>Představení badatelů</vt:lpstr>
      <vt:lpstr>Teplotní graf</vt:lpstr>
      <vt:lpstr>Co by jsme udělali s penězi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22AMinJa</dc:creator>
  <cp:lastModifiedBy>Jana</cp:lastModifiedBy>
  <cp:revision>24</cp:revision>
  <dcterms:created xsi:type="dcterms:W3CDTF">2019-06-05T08:06:00Z</dcterms:created>
  <dcterms:modified xsi:type="dcterms:W3CDTF">2019-06-23T11:48:13Z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