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notesMasterIdLst>
    <p:notesMasterId r:id="rId16"/>
  </p:notesMasterIdLst>
  <p:sldIdLst>
    <p:sldId id="256" r:id="rId2"/>
    <p:sldId id="257" r:id="rId3"/>
    <p:sldId id="267" r:id="rId4"/>
    <p:sldId id="259" r:id="rId5"/>
    <p:sldId id="268" r:id="rId6"/>
    <p:sldId id="269" r:id="rId7"/>
    <p:sldId id="264" r:id="rId8"/>
    <p:sldId id="265" r:id="rId9"/>
    <p:sldId id="260" r:id="rId10"/>
    <p:sldId id="266" r:id="rId11"/>
    <p:sldId id="261" r:id="rId12"/>
    <p:sldId id="262" r:id="rId13"/>
    <p:sldId id="263" r:id="rId14"/>
    <p:sldId id="258"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5" d="100"/>
          <a:sy n="75" d="100"/>
        </p:scale>
        <p:origin x="32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3358CA-6FD7-46B5-85D0-1D05F9C0641A}" type="datetimeFigureOut">
              <a:rPr lang="cs-CZ" smtClean="0"/>
              <a:t>21. 1. 2026</a:t>
            </a:fld>
            <a:endParaRPr lang="cs-CZ"/>
          </a:p>
        </p:txBody>
      </p:sp>
      <p:sp>
        <p:nvSpPr>
          <p:cNvPr id="4" name="Zástupný symbol pro obrázek snímk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182E6E-703A-44B8-A2D2-443931405BE3}" type="slidenum">
              <a:rPr lang="cs-CZ" smtClean="0"/>
              <a:t>‹#›</a:t>
            </a:fld>
            <a:endParaRPr lang="cs-CZ"/>
          </a:p>
        </p:txBody>
      </p:sp>
    </p:spTree>
    <p:extLst>
      <p:ext uri="{BB962C8B-B14F-4D97-AF65-F5344CB8AC3E}">
        <p14:creationId xmlns:p14="http://schemas.microsoft.com/office/powerpoint/2010/main" val="12161221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5"/>
          </p:nvPr>
        </p:nvSpPr>
        <p:spPr/>
        <p:txBody>
          <a:bodyPr/>
          <a:lstStyle/>
          <a:p>
            <a:fld id="{7F182E6E-703A-44B8-A2D2-443931405BE3}" type="slidenum">
              <a:rPr lang="cs-CZ" smtClean="0"/>
              <a:t>10</a:t>
            </a:fld>
            <a:endParaRPr lang="cs-CZ"/>
          </a:p>
        </p:txBody>
      </p:sp>
    </p:spTree>
    <p:extLst>
      <p:ext uri="{BB962C8B-B14F-4D97-AF65-F5344CB8AC3E}">
        <p14:creationId xmlns:p14="http://schemas.microsoft.com/office/powerpoint/2010/main" val="2012056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1/21/2026</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Vertical Text Placeholder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cs-CZ"/>
              <a:t>Kliknutím lze upravit styl.</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1/21/2026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oddílu">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cs-CZ"/>
              <a:t>Kliknutím lze upravit styl.</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Po kliknutí můžete upravovat styly textu v předloze.</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1/21/2026</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1/21/2026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1/21/2026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1/21/2026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1/21/2026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cs-CZ"/>
              <a:t>Kliknutím lze upravit styl.</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8" name="Date Placeholder 7"/>
          <p:cNvSpPr>
            <a:spLocks noGrp="1"/>
          </p:cNvSpPr>
          <p:nvPr>
            <p:ph type="dt" sz="half" idx="10"/>
          </p:nvPr>
        </p:nvSpPr>
        <p:spPr/>
        <p:txBody>
          <a:bodyPr/>
          <a:lstStyle/>
          <a:p>
            <a:fld id="{1CF131DD-A141-4471-BCF9-C6073EDD7E20}" type="datetimeFigureOut">
              <a:rPr lang="en-US" dirty="0"/>
              <a:t>1/21/2026</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cs-CZ"/>
              <a:t>Kliknutím lze upravit styl.</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Po kliknutí můžete upravovat styly textu v předloze.</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1/21/2026</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cs-CZ"/>
              <a:t>Kliknutím lze upravit styl.</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1/21/2026</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D68467-61BE-3F30-0667-E3ABA3FF8B3F}"/>
              </a:ext>
            </a:extLst>
          </p:cNvPr>
          <p:cNvSpPr>
            <a:spLocks noGrp="1"/>
          </p:cNvSpPr>
          <p:nvPr>
            <p:ph type="ctrTitle"/>
          </p:nvPr>
        </p:nvSpPr>
        <p:spPr/>
        <p:txBody>
          <a:bodyPr/>
          <a:lstStyle/>
          <a:p>
            <a:r>
              <a:rPr lang="cs-CZ" sz="6000" dirty="0"/>
              <a:t>Duševní zdraví u dětí a </a:t>
            </a:r>
            <a:br>
              <a:rPr lang="cs-CZ" sz="6000" dirty="0"/>
            </a:br>
            <a:r>
              <a:rPr lang="cs-CZ" sz="6000" dirty="0"/>
              <a:t>dospívajících</a:t>
            </a:r>
            <a:br>
              <a:rPr lang="cs-CZ" dirty="0"/>
            </a:br>
            <a:endParaRPr lang="cs-CZ" dirty="0"/>
          </a:p>
        </p:txBody>
      </p:sp>
      <p:sp>
        <p:nvSpPr>
          <p:cNvPr id="3" name="Podnadpis 2">
            <a:extLst>
              <a:ext uri="{FF2B5EF4-FFF2-40B4-BE49-F238E27FC236}">
                <a16:creationId xmlns:a16="http://schemas.microsoft.com/office/drawing/2014/main" id="{96930DAC-F7B5-113D-4E3C-86760F6176DB}"/>
              </a:ext>
            </a:extLst>
          </p:cNvPr>
          <p:cNvSpPr>
            <a:spLocks noGrp="1"/>
          </p:cNvSpPr>
          <p:nvPr>
            <p:ph type="subTitle" idx="1"/>
          </p:nvPr>
        </p:nvSpPr>
        <p:spPr/>
        <p:txBody>
          <a:bodyPr/>
          <a:lstStyle/>
          <a:p>
            <a:r>
              <a:rPr lang="cs-CZ" dirty="0"/>
              <a:t>Dětské krizové centrum, </a:t>
            </a:r>
            <a:r>
              <a:rPr lang="cs-CZ" dirty="0" err="1"/>
              <a:t>z.ú</a:t>
            </a:r>
            <a:r>
              <a:rPr lang="cs-CZ" dirty="0"/>
              <a:t>., Mgr. Veronika Andrtová</a:t>
            </a:r>
          </a:p>
        </p:txBody>
      </p:sp>
    </p:spTree>
    <p:extLst>
      <p:ext uri="{BB962C8B-B14F-4D97-AF65-F5344CB8AC3E}">
        <p14:creationId xmlns:p14="http://schemas.microsoft.com/office/powerpoint/2010/main" val="35526137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39F1423-A6DA-5E3D-F8DD-BD4407BD806A}"/>
              </a:ext>
            </a:extLst>
          </p:cNvPr>
          <p:cNvSpPr>
            <a:spLocks noGrp="1"/>
          </p:cNvSpPr>
          <p:nvPr>
            <p:ph type="title"/>
          </p:nvPr>
        </p:nvSpPr>
        <p:spPr>
          <a:xfrm>
            <a:off x="1066800" y="642594"/>
            <a:ext cx="10058400" cy="974539"/>
          </a:xfrm>
        </p:spPr>
        <p:txBody>
          <a:bodyPr/>
          <a:lstStyle/>
          <a:p>
            <a:pPr algn="ctr"/>
            <a:r>
              <a:rPr lang="cs-CZ" dirty="0"/>
              <a:t>Spánek u dětí</a:t>
            </a:r>
          </a:p>
        </p:txBody>
      </p:sp>
      <p:graphicFrame>
        <p:nvGraphicFramePr>
          <p:cNvPr id="4" name="Zástupný obsah 3">
            <a:extLst>
              <a:ext uri="{FF2B5EF4-FFF2-40B4-BE49-F238E27FC236}">
                <a16:creationId xmlns:a16="http://schemas.microsoft.com/office/drawing/2014/main" id="{773C7893-0ABC-A6F2-253F-F624247DBCD1}"/>
              </a:ext>
            </a:extLst>
          </p:cNvPr>
          <p:cNvGraphicFramePr>
            <a:graphicFrameLocks noGrp="1"/>
          </p:cNvGraphicFramePr>
          <p:nvPr>
            <p:ph idx="1"/>
            <p:extLst>
              <p:ext uri="{D42A27DB-BD31-4B8C-83A1-F6EECF244321}">
                <p14:modId xmlns:p14="http://schemas.microsoft.com/office/powerpoint/2010/main" val="1090511952"/>
              </p:ext>
            </p:extLst>
          </p:nvPr>
        </p:nvGraphicFramePr>
        <p:xfrm>
          <a:off x="922866" y="1515534"/>
          <a:ext cx="9668934" cy="4969933"/>
        </p:xfrm>
        <a:graphic>
          <a:graphicData uri="http://schemas.openxmlformats.org/drawingml/2006/table">
            <a:tbl>
              <a:tblPr/>
              <a:tblGrid>
                <a:gridCol w="4834467">
                  <a:extLst>
                    <a:ext uri="{9D8B030D-6E8A-4147-A177-3AD203B41FA5}">
                      <a16:colId xmlns:a16="http://schemas.microsoft.com/office/drawing/2014/main" val="1921652687"/>
                    </a:ext>
                  </a:extLst>
                </a:gridCol>
                <a:gridCol w="4834467">
                  <a:extLst>
                    <a:ext uri="{9D8B030D-6E8A-4147-A177-3AD203B41FA5}">
                      <a16:colId xmlns:a16="http://schemas.microsoft.com/office/drawing/2014/main" val="2508505306"/>
                    </a:ext>
                  </a:extLst>
                </a:gridCol>
              </a:tblGrid>
              <a:tr h="777879">
                <a:tc>
                  <a:txBody>
                    <a:bodyPr/>
                    <a:lstStyle/>
                    <a:p>
                      <a:pPr>
                        <a:buNone/>
                      </a:pPr>
                      <a:r>
                        <a:rPr lang="cs-CZ" dirty="0">
                          <a:effectLst/>
                        </a:rPr>
                        <a:t>Věk dítěte</a:t>
                      </a:r>
                    </a:p>
                  </a:txBody>
                  <a:tcPr anchor="ctr">
                    <a:lnL>
                      <a:noFill/>
                    </a:lnL>
                    <a:lnR>
                      <a:noFill/>
                    </a:lnR>
                    <a:lnT>
                      <a:noFill/>
                    </a:lnT>
                    <a:lnB>
                      <a:noFill/>
                    </a:lnB>
                    <a:noFill/>
                  </a:tcPr>
                </a:tc>
                <a:tc>
                  <a:txBody>
                    <a:bodyPr/>
                    <a:lstStyle/>
                    <a:p>
                      <a:pPr>
                        <a:buNone/>
                      </a:pPr>
                      <a:r>
                        <a:rPr lang="pl-PL" dirty="0">
                          <a:effectLst/>
                        </a:rPr>
                        <a:t>Doporučená délka spánku za 24 h</a:t>
                      </a:r>
                    </a:p>
                  </a:txBody>
                  <a:tcPr anchor="ctr">
                    <a:lnL>
                      <a:noFill/>
                    </a:lnL>
                    <a:lnR>
                      <a:noFill/>
                    </a:lnR>
                    <a:lnT>
                      <a:noFill/>
                    </a:lnT>
                    <a:lnB>
                      <a:noFill/>
                    </a:lnB>
                    <a:noFill/>
                  </a:tcPr>
                </a:tc>
                <a:extLst>
                  <a:ext uri="{0D108BD9-81ED-4DB2-BD59-A6C34878D82A}">
                    <a16:rowId xmlns:a16="http://schemas.microsoft.com/office/drawing/2014/main" val="2054197926"/>
                  </a:ext>
                </a:extLst>
              </a:tr>
              <a:tr h="777879">
                <a:tc>
                  <a:txBody>
                    <a:bodyPr/>
                    <a:lstStyle/>
                    <a:p>
                      <a:pPr>
                        <a:buNone/>
                      </a:pPr>
                      <a:r>
                        <a:rPr lang="cs-CZ" dirty="0">
                          <a:effectLst/>
                        </a:rPr>
                        <a:t>Novorozenec (0–3 měsíce)</a:t>
                      </a:r>
                    </a:p>
                  </a:txBody>
                  <a:tcPr anchor="ctr">
                    <a:lnL>
                      <a:noFill/>
                    </a:lnL>
                    <a:lnR>
                      <a:noFill/>
                    </a:lnR>
                    <a:lnT>
                      <a:noFill/>
                    </a:lnT>
                    <a:lnB>
                      <a:noFill/>
                    </a:lnB>
                    <a:noFill/>
                  </a:tcPr>
                </a:tc>
                <a:tc>
                  <a:txBody>
                    <a:bodyPr/>
                    <a:lstStyle/>
                    <a:p>
                      <a:pPr>
                        <a:buNone/>
                      </a:pPr>
                      <a:r>
                        <a:rPr lang="cs-CZ" dirty="0">
                          <a:effectLst/>
                        </a:rPr>
                        <a:t>14–17 h</a:t>
                      </a:r>
                    </a:p>
                  </a:txBody>
                  <a:tcPr anchor="ctr">
                    <a:lnL>
                      <a:noFill/>
                    </a:lnL>
                    <a:lnR>
                      <a:noFill/>
                    </a:lnR>
                    <a:lnT>
                      <a:noFill/>
                    </a:lnT>
                    <a:lnB>
                      <a:noFill/>
                    </a:lnB>
                    <a:noFill/>
                  </a:tcPr>
                </a:tc>
                <a:extLst>
                  <a:ext uri="{0D108BD9-81ED-4DB2-BD59-A6C34878D82A}">
                    <a16:rowId xmlns:a16="http://schemas.microsoft.com/office/drawing/2014/main" val="511309704"/>
                  </a:ext>
                </a:extLst>
              </a:tr>
              <a:tr h="777879">
                <a:tc>
                  <a:txBody>
                    <a:bodyPr/>
                    <a:lstStyle/>
                    <a:p>
                      <a:pPr>
                        <a:buNone/>
                      </a:pPr>
                      <a:r>
                        <a:rPr lang="cs-CZ" dirty="0">
                          <a:effectLst/>
                        </a:rPr>
                        <a:t>Kojenec (4–11 měsíců)</a:t>
                      </a:r>
                    </a:p>
                  </a:txBody>
                  <a:tcPr anchor="ctr">
                    <a:lnL>
                      <a:noFill/>
                    </a:lnL>
                    <a:lnR>
                      <a:noFill/>
                    </a:lnR>
                    <a:lnT>
                      <a:noFill/>
                    </a:lnT>
                    <a:lnB>
                      <a:noFill/>
                    </a:lnB>
                    <a:noFill/>
                  </a:tcPr>
                </a:tc>
                <a:tc>
                  <a:txBody>
                    <a:bodyPr/>
                    <a:lstStyle/>
                    <a:p>
                      <a:pPr>
                        <a:buNone/>
                      </a:pPr>
                      <a:r>
                        <a:rPr lang="cs-CZ" dirty="0">
                          <a:effectLst/>
                        </a:rPr>
                        <a:t>12–15 h</a:t>
                      </a:r>
                    </a:p>
                  </a:txBody>
                  <a:tcPr anchor="ctr">
                    <a:lnL>
                      <a:noFill/>
                    </a:lnL>
                    <a:lnR>
                      <a:noFill/>
                    </a:lnR>
                    <a:lnT>
                      <a:noFill/>
                    </a:lnT>
                    <a:lnB>
                      <a:noFill/>
                    </a:lnB>
                    <a:noFill/>
                  </a:tcPr>
                </a:tc>
                <a:extLst>
                  <a:ext uri="{0D108BD9-81ED-4DB2-BD59-A6C34878D82A}">
                    <a16:rowId xmlns:a16="http://schemas.microsoft.com/office/drawing/2014/main" val="2054456837"/>
                  </a:ext>
                </a:extLst>
              </a:tr>
              <a:tr h="444502">
                <a:tc>
                  <a:txBody>
                    <a:bodyPr/>
                    <a:lstStyle/>
                    <a:p>
                      <a:pPr>
                        <a:buNone/>
                      </a:pPr>
                      <a:r>
                        <a:rPr lang="cs-CZ" dirty="0">
                          <a:effectLst/>
                        </a:rPr>
                        <a:t>Batole (1–2 roky)</a:t>
                      </a:r>
                    </a:p>
                  </a:txBody>
                  <a:tcPr anchor="ctr">
                    <a:lnL>
                      <a:noFill/>
                    </a:lnL>
                    <a:lnR>
                      <a:noFill/>
                    </a:lnR>
                    <a:lnT>
                      <a:noFill/>
                    </a:lnT>
                    <a:lnB>
                      <a:noFill/>
                    </a:lnB>
                    <a:noFill/>
                  </a:tcPr>
                </a:tc>
                <a:tc>
                  <a:txBody>
                    <a:bodyPr/>
                    <a:lstStyle/>
                    <a:p>
                      <a:pPr>
                        <a:buNone/>
                      </a:pPr>
                      <a:r>
                        <a:rPr lang="cs-CZ" dirty="0">
                          <a:effectLst/>
                        </a:rPr>
                        <a:t>11–14 h</a:t>
                      </a:r>
                    </a:p>
                  </a:txBody>
                  <a:tcPr anchor="ctr">
                    <a:lnL>
                      <a:noFill/>
                    </a:lnL>
                    <a:lnR>
                      <a:noFill/>
                    </a:lnR>
                    <a:lnT>
                      <a:noFill/>
                    </a:lnT>
                    <a:lnB>
                      <a:noFill/>
                    </a:lnB>
                    <a:noFill/>
                  </a:tcPr>
                </a:tc>
                <a:extLst>
                  <a:ext uri="{0D108BD9-81ED-4DB2-BD59-A6C34878D82A}">
                    <a16:rowId xmlns:a16="http://schemas.microsoft.com/office/drawing/2014/main" val="2822621297"/>
                  </a:ext>
                </a:extLst>
              </a:tr>
              <a:tr h="777879">
                <a:tc>
                  <a:txBody>
                    <a:bodyPr/>
                    <a:lstStyle/>
                    <a:p>
                      <a:pPr>
                        <a:buNone/>
                      </a:pPr>
                      <a:r>
                        <a:rPr lang="cs-CZ" dirty="0">
                          <a:effectLst/>
                        </a:rPr>
                        <a:t>Předškolák (3–5 let)</a:t>
                      </a:r>
                    </a:p>
                  </a:txBody>
                  <a:tcPr anchor="ctr">
                    <a:lnL>
                      <a:noFill/>
                    </a:lnL>
                    <a:lnR>
                      <a:noFill/>
                    </a:lnR>
                    <a:lnT>
                      <a:noFill/>
                    </a:lnT>
                    <a:lnB>
                      <a:noFill/>
                    </a:lnB>
                    <a:noFill/>
                  </a:tcPr>
                </a:tc>
                <a:tc>
                  <a:txBody>
                    <a:bodyPr/>
                    <a:lstStyle/>
                    <a:p>
                      <a:pPr>
                        <a:buNone/>
                      </a:pPr>
                      <a:r>
                        <a:rPr lang="cs-CZ" dirty="0">
                          <a:effectLst/>
                        </a:rPr>
                        <a:t>10–13 h</a:t>
                      </a:r>
                    </a:p>
                  </a:txBody>
                  <a:tcPr anchor="ctr">
                    <a:lnL>
                      <a:noFill/>
                    </a:lnL>
                    <a:lnR>
                      <a:noFill/>
                    </a:lnR>
                    <a:lnT>
                      <a:noFill/>
                    </a:lnT>
                    <a:lnB>
                      <a:noFill/>
                    </a:lnB>
                    <a:noFill/>
                  </a:tcPr>
                </a:tc>
                <a:extLst>
                  <a:ext uri="{0D108BD9-81ED-4DB2-BD59-A6C34878D82A}">
                    <a16:rowId xmlns:a16="http://schemas.microsoft.com/office/drawing/2014/main" val="2455922792"/>
                  </a:ext>
                </a:extLst>
              </a:tr>
              <a:tr h="777879">
                <a:tc>
                  <a:txBody>
                    <a:bodyPr/>
                    <a:lstStyle/>
                    <a:p>
                      <a:pPr>
                        <a:buNone/>
                      </a:pPr>
                      <a:r>
                        <a:rPr lang="cs-CZ">
                          <a:effectLst/>
                        </a:rPr>
                        <a:t>Mladší školák (6–12 let)</a:t>
                      </a:r>
                    </a:p>
                  </a:txBody>
                  <a:tcPr anchor="ctr">
                    <a:lnL>
                      <a:noFill/>
                    </a:lnL>
                    <a:lnR>
                      <a:noFill/>
                    </a:lnR>
                    <a:lnT>
                      <a:noFill/>
                    </a:lnT>
                    <a:lnB>
                      <a:noFill/>
                    </a:lnB>
                    <a:noFill/>
                  </a:tcPr>
                </a:tc>
                <a:tc>
                  <a:txBody>
                    <a:bodyPr/>
                    <a:lstStyle/>
                    <a:p>
                      <a:pPr>
                        <a:buNone/>
                      </a:pPr>
                      <a:r>
                        <a:rPr lang="cs-CZ" dirty="0">
                          <a:effectLst/>
                        </a:rPr>
                        <a:t>9–12 h</a:t>
                      </a:r>
                    </a:p>
                  </a:txBody>
                  <a:tcPr anchor="ctr">
                    <a:lnL>
                      <a:noFill/>
                    </a:lnL>
                    <a:lnR>
                      <a:noFill/>
                    </a:lnR>
                    <a:lnT>
                      <a:noFill/>
                    </a:lnT>
                    <a:lnB>
                      <a:noFill/>
                    </a:lnB>
                    <a:noFill/>
                  </a:tcPr>
                </a:tc>
                <a:extLst>
                  <a:ext uri="{0D108BD9-81ED-4DB2-BD59-A6C34878D82A}">
                    <a16:rowId xmlns:a16="http://schemas.microsoft.com/office/drawing/2014/main" val="231239626"/>
                  </a:ext>
                </a:extLst>
              </a:tr>
              <a:tr h="636036">
                <a:tc>
                  <a:txBody>
                    <a:bodyPr/>
                    <a:lstStyle/>
                    <a:p>
                      <a:pPr>
                        <a:buNone/>
                      </a:pPr>
                      <a:r>
                        <a:rPr lang="cs-CZ">
                          <a:effectLst/>
                        </a:rPr>
                        <a:t>Dospívající (13–18 let)</a:t>
                      </a:r>
                    </a:p>
                  </a:txBody>
                  <a:tcPr anchor="ctr">
                    <a:lnL>
                      <a:noFill/>
                    </a:lnL>
                    <a:lnR>
                      <a:noFill/>
                    </a:lnR>
                    <a:lnT>
                      <a:noFill/>
                    </a:lnT>
                    <a:lnB>
                      <a:noFill/>
                    </a:lnB>
                    <a:noFill/>
                  </a:tcPr>
                </a:tc>
                <a:tc>
                  <a:txBody>
                    <a:bodyPr/>
                    <a:lstStyle/>
                    <a:p>
                      <a:pPr>
                        <a:buNone/>
                      </a:pPr>
                      <a:r>
                        <a:rPr lang="cs-CZ" dirty="0">
                          <a:effectLst/>
                        </a:rPr>
                        <a:t>8–10 h</a:t>
                      </a:r>
                    </a:p>
                  </a:txBody>
                  <a:tcPr anchor="ctr">
                    <a:lnL>
                      <a:noFill/>
                    </a:lnL>
                    <a:lnR>
                      <a:noFill/>
                    </a:lnR>
                    <a:lnT>
                      <a:noFill/>
                    </a:lnT>
                    <a:lnB>
                      <a:noFill/>
                    </a:lnB>
                    <a:noFill/>
                  </a:tcPr>
                </a:tc>
                <a:extLst>
                  <a:ext uri="{0D108BD9-81ED-4DB2-BD59-A6C34878D82A}">
                    <a16:rowId xmlns:a16="http://schemas.microsoft.com/office/drawing/2014/main" val="3879893144"/>
                  </a:ext>
                </a:extLst>
              </a:tr>
            </a:tbl>
          </a:graphicData>
        </a:graphic>
      </p:graphicFrame>
    </p:spTree>
    <p:extLst>
      <p:ext uri="{BB962C8B-B14F-4D97-AF65-F5344CB8AC3E}">
        <p14:creationId xmlns:p14="http://schemas.microsoft.com/office/powerpoint/2010/main" val="2157823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3B9E138-0C1B-90FB-8847-30A748D3B6C8}"/>
              </a:ext>
            </a:extLst>
          </p:cNvPr>
          <p:cNvSpPr>
            <a:spLocks noGrp="1"/>
          </p:cNvSpPr>
          <p:nvPr>
            <p:ph type="title"/>
          </p:nvPr>
        </p:nvSpPr>
        <p:spPr/>
        <p:txBody>
          <a:bodyPr/>
          <a:lstStyle/>
          <a:p>
            <a:r>
              <a:rPr lang="cs-CZ" dirty="0"/>
              <a:t>Kdy vyhledat POMOC?</a:t>
            </a:r>
          </a:p>
        </p:txBody>
      </p:sp>
      <p:sp>
        <p:nvSpPr>
          <p:cNvPr id="3" name="Zástupný obsah 2">
            <a:extLst>
              <a:ext uri="{FF2B5EF4-FFF2-40B4-BE49-F238E27FC236}">
                <a16:creationId xmlns:a16="http://schemas.microsoft.com/office/drawing/2014/main" id="{F49CAECD-E9F0-CFF1-A429-C659E98FD32E}"/>
              </a:ext>
            </a:extLst>
          </p:cNvPr>
          <p:cNvSpPr>
            <a:spLocks noGrp="1"/>
          </p:cNvSpPr>
          <p:nvPr>
            <p:ph idx="1"/>
          </p:nvPr>
        </p:nvSpPr>
        <p:spPr>
          <a:xfrm>
            <a:off x="995680" y="1828800"/>
            <a:ext cx="10058400" cy="3931920"/>
          </a:xfrm>
        </p:spPr>
        <p:txBody>
          <a:bodyPr/>
          <a:lstStyle/>
          <a:p>
            <a:pPr marL="0" indent="0">
              <a:buNone/>
            </a:pPr>
            <a:r>
              <a:rPr lang="cs-CZ" dirty="0"/>
              <a:t>Pomoc je vhodná, když:</a:t>
            </a:r>
          </a:p>
          <a:p>
            <a:r>
              <a:rPr lang="cs-CZ" dirty="0"/>
              <a:t>potíže trvají déle a zhoršují se,</a:t>
            </a:r>
          </a:p>
          <a:p>
            <a:endParaRPr lang="cs-CZ" dirty="0"/>
          </a:p>
          <a:p>
            <a:r>
              <a:rPr lang="cs-CZ" dirty="0"/>
              <a:t>zasahují do práce, školy nebo vztahů,</a:t>
            </a:r>
          </a:p>
          <a:p>
            <a:endParaRPr lang="cs-CZ" dirty="0"/>
          </a:p>
          <a:p>
            <a:r>
              <a:rPr lang="cs-CZ" dirty="0"/>
              <a:t>člověk ztrácí zájem o věci, které měl rád,</a:t>
            </a:r>
          </a:p>
          <a:p>
            <a:endParaRPr lang="cs-CZ" dirty="0"/>
          </a:p>
          <a:p>
            <a:r>
              <a:rPr lang="cs-CZ" dirty="0"/>
              <a:t>má pocit, že situaci nezvládá.</a:t>
            </a:r>
          </a:p>
          <a:p>
            <a:pPr marL="0" indent="0" algn="ctr">
              <a:buNone/>
            </a:pPr>
            <a:r>
              <a:rPr lang="cs-CZ" dirty="0"/>
              <a:t>(psycholog, psychiatr, krizový intervent, terapeut, klinický psycholog aj.)</a:t>
            </a:r>
          </a:p>
          <a:p>
            <a:pPr marL="0" indent="0" algn="ctr">
              <a:buNone/>
            </a:pPr>
            <a:r>
              <a:rPr lang="cs-CZ" dirty="0"/>
              <a:t>(mýty o psychologovi, psychiatrovi, psychofarmaka, o hospitalizaci dítěte, včasnost)</a:t>
            </a:r>
          </a:p>
        </p:txBody>
      </p:sp>
    </p:spTree>
    <p:extLst>
      <p:ext uri="{BB962C8B-B14F-4D97-AF65-F5344CB8AC3E}">
        <p14:creationId xmlns:p14="http://schemas.microsoft.com/office/powerpoint/2010/main" val="2853489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827C62-E360-33CF-478F-BCBCB04D6D67}"/>
              </a:ext>
            </a:extLst>
          </p:cNvPr>
          <p:cNvSpPr>
            <a:spLocks noGrp="1"/>
          </p:cNvSpPr>
          <p:nvPr>
            <p:ph type="title"/>
          </p:nvPr>
        </p:nvSpPr>
        <p:spPr/>
        <p:txBody>
          <a:bodyPr/>
          <a:lstStyle/>
          <a:p>
            <a:r>
              <a:rPr lang="cs-CZ" dirty="0"/>
              <a:t>Jak mluvit o duševním zdraví</a:t>
            </a:r>
          </a:p>
        </p:txBody>
      </p:sp>
      <p:sp>
        <p:nvSpPr>
          <p:cNvPr id="4" name="Rectangle 1">
            <a:extLst>
              <a:ext uri="{FF2B5EF4-FFF2-40B4-BE49-F238E27FC236}">
                <a16:creationId xmlns:a16="http://schemas.microsoft.com/office/drawing/2014/main" id="{D39BA9B0-05DE-9FC8-9D14-108E76EB5FAC}"/>
              </a:ext>
            </a:extLst>
          </p:cNvPr>
          <p:cNvSpPr>
            <a:spLocks noGrp="1" noChangeArrowheads="1"/>
          </p:cNvSpPr>
          <p:nvPr>
            <p:ph idx="1"/>
          </p:nvPr>
        </p:nvSpPr>
        <p:spPr bwMode="auto">
          <a:xfrm>
            <a:off x="1066800" y="2360921"/>
            <a:ext cx="9855200"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cs-CZ" altLang="cs-CZ" sz="2400" b="0" i="0" u="none" strike="noStrike" cap="none" normalizeH="0" baseline="0" dirty="0">
                <a:ln>
                  <a:noFill/>
                </a:ln>
                <a:solidFill>
                  <a:schemeClr val="tx1"/>
                </a:solidFill>
                <a:effectLst/>
                <a:latin typeface="Arial" panose="020B0604020202020204" pitchFamily="34" charset="0"/>
              </a:rPr>
              <a:t>Naslouchat bez posuzování (nastavit si důvěrný vztah s dítětem).</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cs-CZ" altLang="cs-CZ"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cs-CZ" altLang="cs-CZ" sz="2400" b="0" i="0" u="none" strike="noStrike" cap="none" normalizeH="0" baseline="0" dirty="0">
                <a:ln>
                  <a:noFill/>
                </a:ln>
                <a:solidFill>
                  <a:schemeClr val="tx1"/>
                </a:solidFill>
                <a:effectLst/>
                <a:latin typeface="Arial" panose="020B0604020202020204" pitchFamily="34" charset="0"/>
              </a:rPr>
              <a:t>Nezlehčovat pocity dítěte.</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cs-CZ" altLang="cs-CZ"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cs-CZ" altLang="cs-CZ" sz="2400" b="0" i="0" u="none" strike="noStrike" cap="none" normalizeH="0" baseline="0" dirty="0">
                <a:ln>
                  <a:noFill/>
                </a:ln>
                <a:solidFill>
                  <a:schemeClr val="tx1"/>
                </a:solidFill>
                <a:effectLst/>
                <a:latin typeface="Arial" panose="020B0604020202020204" pitchFamily="34" charset="0"/>
              </a:rPr>
              <a:t>Nabídnout podporu, ne řešení – motivovat dítě do včasné spolupráce s odborníkem.</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cs-CZ" altLang="cs-CZ" sz="24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cs-CZ" altLang="cs-CZ" sz="2400" b="0" i="0" u="none" strike="noStrike" cap="none" normalizeH="0" baseline="0" dirty="0">
                <a:ln>
                  <a:noFill/>
                </a:ln>
                <a:solidFill>
                  <a:schemeClr val="tx1"/>
                </a:solidFill>
                <a:effectLst/>
                <a:latin typeface="Arial" panose="020B0604020202020204" pitchFamily="34" charset="0"/>
              </a:rPr>
              <a:t>Respektovat hranice – kdy mohu a kdy nemohu u dítěte. Mám odpovědnost – potřebuji monitorovat situaci dítěte.</a:t>
            </a:r>
          </a:p>
        </p:txBody>
      </p:sp>
    </p:spTree>
    <p:extLst>
      <p:ext uri="{BB962C8B-B14F-4D97-AF65-F5344CB8AC3E}">
        <p14:creationId xmlns:p14="http://schemas.microsoft.com/office/powerpoint/2010/main" val="2017234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F0732B-630E-1FB6-7369-27943C5A6A4A}"/>
              </a:ext>
            </a:extLst>
          </p:cNvPr>
          <p:cNvSpPr>
            <a:spLocks noGrp="1"/>
          </p:cNvSpPr>
          <p:nvPr>
            <p:ph type="title"/>
          </p:nvPr>
        </p:nvSpPr>
        <p:spPr/>
        <p:txBody>
          <a:bodyPr/>
          <a:lstStyle/>
          <a:p>
            <a:r>
              <a:rPr lang="cs-CZ" dirty="0"/>
              <a:t>Závěr</a:t>
            </a:r>
          </a:p>
        </p:txBody>
      </p:sp>
      <p:sp>
        <p:nvSpPr>
          <p:cNvPr id="4" name="Rectangle 1">
            <a:extLst>
              <a:ext uri="{FF2B5EF4-FFF2-40B4-BE49-F238E27FC236}">
                <a16:creationId xmlns:a16="http://schemas.microsoft.com/office/drawing/2014/main" id="{22BA5206-7E63-CFF5-F04C-C256DDE1B6E8}"/>
              </a:ext>
            </a:extLst>
          </p:cNvPr>
          <p:cNvSpPr>
            <a:spLocks noGrp="1" noChangeArrowheads="1"/>
          </p:cNvSpPr>
          <p:nvPr>
            <p:ph idx="1"/>
          </p:nvPr>
        </p:nvSpPr>
        <p:spPr bwMode="auto">
          <a:xfrm>
            <a:off x="1066800" y="1876172"/>
            <a:ext cx="10241280" cy="43858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indent="0">
              <a:buNone/>
            </a:pPr>
            <a:r>
              <a:rPr lang="cs-CZ" sz="2400" dirty="0"/>
              <a:t>„Dítě je jako loď, která se učí plout po moři života. Někdy je hladina klidná, jindy přijdou vlny, které loď rozhoupou víc, než čekala. Rodič není kapitán, který řídí každý pohyb — je </a:t>
            </a:r>
            <a:r>
              <a:rPr lang="cs-CZ" sz="2400" b="1" dirty="0"/>
              <a:t>přístav</a:t>
            </a:r>
            <a:r>
              <a:rPr lang="cs-CZ" sz="2400" dirty="0"/>
              <a:t>, kam se loď může kdykoli vrátit, doplnit síly, opravit plachty a nadechnout se klidu.</a:t>
            </a:r>
          </a:p>
          <a:p>
            <a:pPr marL="0" indent="0">
              <a:buNone/>
            </a:pPr>
            <a:endParaRPr lang="cs-CZ" sz="2400"/>
          </a:p>
          <a:p>
            <a:pPr marL="0" indent="0">
              <a:buNone/>
            </a:pPr>
            <a:r>
              <a:rPr lang="cs-CZ" sz="2400"/>
              <a:t>Duševní </a:t>
            </a:r>
            <a:r>
              <a:rPr lang="cs-CZ" sz="2400" dirty="0"/>
              <a:t>zdraví dětí není o tom, aby rodiče zabránili všem bouřím. Je o tom, aby dítě vědělo, že má bezpečné místo, </a:t>
            </a:r>
            <a:r>
              <a:rPr lang="cs-CZ" sz="2400" b="1" dirty="0"/>
              <a:t>kde ho někdo čeká, ať už se vrací z klidné plavby nebo z rozbouřeného oceánu</a:t>
            </a:r>
            <a:r>
              <a:rPr lang="cs-CZ" sz="2400" dirty="0"/>
              <a:t>.“</a:t>
            </a:r>
          </a:p>
          <a:p>
            <a:pPr marL="0" indent="0" eaLnBrk="0" fontAlgn="base" hangingPunct="0">
              <a:spcBef>
                <a:spcPct val="0"/>
              </a:spcBef>
              <a:spcAft>
                <a:spcPct val="0"/>
              </a:spcAft>
              <a:buClrTx/>
              <a:buNone/>
            </a:pPr>
            <a:endParaRPr lang="cs-CZ" sz="2400" dirty="0"/>
          </a:p>
          <a:p>
            <a:pPr marL="0" indent="0" eaLnBrk="0" fontAlgn="base" hangingPunct="0">
              <a:spcBef>
                <a:spcPct val="0"/>
              </a:spcBef>
              <a:spcAft>
                <a:spcPct val="0"/>
              </a:spcAft>
              <a:buClrTx/>
              <a:buNone/>
            </a:pPr>
            <a:endParaRPr lang="cs-CZ" sz="2400" dirty="0"/>
          </a:p>
          <a:p>
            <a:pPr marL="0" marR="0" lvl="0" indent="0" algn="l" defTabSz="914400" rtl="0" eaLnBrk="0" fontAlgn="base" latinLnBrk="0" hangingPunct="0">
              <a:lnSpc>
                <a:spcPct val="100000"/>
              </a:lnSpc>
              <a:spcBef>
                <a:spcPct val="0"/>
              </a:spcBef>
              <a:spcAft>
                <a:spcPct val="0"/>
              </a:spcAft>
              <a:buClrTx/>
              <a:buSzTx/>
              <a:buNone/>
              <a:tabLst/>
            </a:pPr>
            <a:endParaRPr kumimoji="0" lang="cs-CZ" altLang="cs-CZ" sz="24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882016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0D2F038-2CAC-32B6-EEA5-188AF07ECE89}"/>
              </a:ext>
            </a:extLst>
          </p:cNvPr>
          <p:cNvSpPr>
            <a:spLocks noGrp="1"/>
          </p:cNvSpPr>
          <p:nvPr>
            <p:ph type="title"/>
          </p:nvPr>
        </p:nvSpPr>
        <p:spPr/>
        <p:txBody>
          <a:bodyPr/>
          <a:lstStyle/>
          <a:p>
            <a:endParaRPr lang="cs-CZ"/>
          </a:p>
        </p:txBody>
      </p:sp>
      <p:sp>
        <p:nvSpPr>
          <p:cNvPr id="3" name="Zástupný obsah 2">
            <a:extLst>
              <a:ext uri="{FF2B5EF4-FFF2-40B4-BE49-F238E27FC236}">
                <a16:creationId xmlns:a16="http://schemas.microsoft.com/office/drawing/2014/main" id="{E78C6D5E-BF36-4C52-D869-4E509B089312}"/>
              </a:ext>
            </a:extLst>
          </p:cNvPr>
          <p:cNvSpPr>
            <a:spLocks noGrp="1"/>
          </p:cNvSpPr>
          <p:nvPr>
            <p:ph idx="1"/>
          </p:nvPr>
        </p:nvSpPr>
        <p:spPr/>
        <p:txBody>
          <a:bodyPr/>
          <a:lstStyle/>
          <a:p>
            <a:endParaRPr lang="cs-CZ"/>
          </a:p>
        </p:txBody>
      </p:sp>
    </p:spTree>
    <p:extLst>
      <p:ext uri="{BB962C8B-B14F-4D97-AF65-F5344CB8AC3E}">
        <p14:creationId xmlns:p14="http://schemas.microsoft.com/office/powerpoint/2010/main" val="536755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9938B6B-C29F-E520-7609-4A85005BBD23}"/>
              </a:ext>
            </a:extLst>
          </p:cNvPr>
          <p:cNvSpPr>
            <a:spLocks noGrp="1"/>
          </p:cNvSpPr>
          <p:nvPr>
            <p:ph type="title"/>
          </p:nvPr>
        </p:nvSpPr>
        <p:spPr/>
        <p:txBody>
          <a:bodyPr/>
          <a:lstStyle/>
          <a:p>
            <a:pPr algn="ctr"/>
            <a:r>
              <a:rPr lang="cs-CZ" dirty="0"/>
              <a:t>Duševní zdraví</a:t>
            </a:r>
          </a:p>
        </p:txBody>
      </p:sp>
      <p:sp>
        <p:nvSpPr>
          <p:cNvPr id="3" name="Zástupný obsah 2">
            <a:extLst>
              <a:ext uri="{FF2B5EF4-FFF2-40B4-BE49-F238E27FC236}">
                <a16:creationId xmlns:a16="http://schemas.microsoft.com/office/drawing/2014/main" id="{877A7019-4363-801E-FD54-56D4BA20D715}"/>
              </a:ext>
            </a:extLst>
          </p:cNvPr>
          <p:cNvSpPr>
            <a:spLocks noGrp="1"/>
          </p:cNvSpPr>
          <p:nvPr>
            <p:ph idx="1"/>
          </p:nvPr>
        </p:nvSpPr>
        <p:spPr>
          <a:xfrm>
            <a:off x="1066800" y="1574800"/>
            <a:ext cx="10058400" cy="4460240"/>
          </a:xfrm>
        </p:spPr>
        <p:txBody>
          <a:bodyPr>
            <a:normAutofit lnSpcReduction="10000"/>
          </a:bodyPr>
          <a:lstStyle/>
          <a:p>
            <a:pPr marL="0" indent="0">
              <a:buNone/>
            </a:pPr>
            <a:r>
              <a:rPr lang="cs-CZ" sz="2400" b="1" dirty="0"/>
              <a:t>Zahrnuje:</a:t>
            </a:r>
          </a:p>
          <a:p>
            <a:pPr>
              <a:buFont typeface="Wingdings" panose="05000000000000000000" pitchFamily="2" charset="2"/>
              <a:buChar char="v"/>
            </a:pPr>
            <a:r>
              <a:rPr lang="cs-CZ" sz="2400" b="1" dirty="0"/>
              <a:t>Emoce</a:t>
            </a:r>
            <a:r>
              <a:rPr lang="cs-CZ" sz="2400" dirty="0"/>
              <a:t> – jak prožíváme radost, smutek, strach, vztek.</a:t>
            </a:r>
          </a:p>
          <a:p>
            <a:pPr marL="0" indent="0">
              <a:buNone/>
            </a:pPr>
            <a:endParaRPr lang="cs-CZ" sz="2400" dirty="0"/>
          </a:p>
          <a:p>
            <a:pPr>
              <a:buFont typeface="Wingdings" panose="05000000000000000000" pitchFamily="2" charset="2"/>
              <a:buChar char="v"/>
            </a:pPr>
            <a:r>
              <a:rPr lang="cs-CZ" sz="2400" b="1" dirty="0"/>
              <a:t>Myšlení</a:t>
            </a:r>
            <a:r>
              <a:rPr lang="cs-CZ" sz="2400" dirty="0"/>
              <a:t> – jak hodnotíme situace, sebe i druhé.</a:t>
            </a:r>
          </a:p>
          <a:p>
            <a:pPr>
              <a:buFont typeface="Wingdings" panose="05000000000000000000" pitchFamily="2" charset="2"/>
              <a:buChar char="v"/>
            </a:pPr>
            <a:endParaRPr lang="cs-CZ" sz="2400" dirty="0"/>
          </a:p>
          <a:p>
            <a:pPr>
              <a:buFont typeface="Wingdings" panose="05000000000000000000" pitchFamily="2" charset="2"/>
              <a:buChar char="v"/>
            </a:pPr>
            <a:r>
              <a:rPr lang="cs-CZ" sz="2400" b="1" dirty="0"/>
              <a:t>Chování</a:t>
            </a:r>
            <a:r>
              <a:rPr lang="cs-CZ" sz="2400" dirty="0"/>
              <a:t> – jak reagujeme na stres a výzvy (tlak na výkon ve společnosti, jak žijeme a jak odpočíváme?, životní tempo roste)</a:t>
            </a:r>
          </a:p>
          <a:p>
            <a:pPr>
              <a:buFont typeface="Wingdings" panose="05000000000000000000" pitchFamily="2" charset="2"/>
              <a:buChar char="v"/>
            </a:pPr>
            <a:endParaRPr lang="cs-CZ" sz="2400" dirty="0"/>
          </a:p>
          <a:p>
            <a:pPr>
              <a:buFont typeface="Wingdings" panose="05000000000000000000" pitchFamily="2" charset="2"/>
              <a:buChar char="v"/>
            </a:pPr>
            <a:r>
              <a:rPr lang="cs-CZ" sz="2400" b="1" dirty="0"/>
              <a:t>Vztahy</a:t>
            </a:r>
            <a:r>
              <a:rPr lang="cs-CZ" sz="2400" dirty="0"/>
              <a:t> – jak komunikujeme a navazujeme kontakt.</a:t>
            </a:r>
          </a:p>
          <a:p>
            <a:pPr marL="0" indent="0" algn="ctr">
              <a:buNone/>
            </a:pPr>
            <a:r>
              <a:rPr lang="cs-CZ" sz="2400" b="1" dirty="0"/>
              <a:t>Nehledejme dokonalost, ale rovnováhu.</a:t>
            </a:r>
          </a:p>
          <a:p>
            <a:endParaRPr lang="cs-CZ" dirty="0"/>
          </a:p>
        </p:txBody>
      </p:sp>
    </p:spTree>
    <p:extLst>
      <p:ext uri="{BB962C8B-B14F-4D97-AF65-F5344CB8AC3E}">
        <p14:creationId xmlns:p14="http://schemas.microsoft.com/office/powerpoint/2010/main" val="2533576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0A29A3D-4C58-350D-AEB5-31E46E9F9A13}"/>
              </a:ext>
            </a:extLst>
          </p:cNvPr>
          <p:cNvSpPr>
            <a:spLocks noGrp="1"/>
          </p:cNvSpPr>
          <p:nvPr>
            <p:ph type="title"/>
          </p:nvPr>
        </p:nvSpPr>
        <p:spPr/>
        <p:txBody>
          <a:bodyPr>
            <a:normAutofit fontScale="90000"/>
          </a:bodyPr>
          <a:lstStyle/>
          <a:p>
            <a:pPr algn="ctr"/>
            <a:r>
              <a:rPr lang="cs-CZ" dirty="0"/>
              <a:t>Duševní zdraví a rodičovská odpovědnost</a:t>
            </a:r>
          </a:p>
        </p:txBody>
      </p:sp>
      <p:sp>
        <p:nvSpPr>
          <p:cNvPr id="3" name="Zástupný obsah 2">
            <a:extLst>
              <a:ext uri="{FF2B5EF4-FFF2-40B4-BE49-F238E27FC236}">
                <a16:creationId xmlns:a16="http://schemas.microsoft.com/office/drawing/2014/main" id="{78E9C565-D4BE-D298-55AB-894AE3C6D05F}"/>
              </a:ext>
            </a:extLst>
          </p:cNvPr>
          <p:cNvSpPr>
            <a:spLocks noGrp="1"/>
          </p:cNvSpPr>
          <p:nvPr>
            <p:ph idx="1"/>
          </p:nvPr>
        </p:nvSpPr>
        <p:spPr/>
        <p:txBody>
          <a:bodyPr>
            <a:normAutofit/>
          </a:bodyPr>
          <a:lstStyle/>
          <a:p>
            <a:pPr marL="0" indent="0" algn="just">
              <a:buNone/>
            </a:pPr>
            <a:r>
              <a:rPr lang="cs-CZ" sz="2400" dirty="0"/>
              <a:t>Zahrnuje povinnosti a práva rodičů spočívající v péči o dítě, </a:t>
            </a:r>
            <a:r>
              <a:rPr lang="cs-CZ" sz="2400" b="1" dirty="0"/>
              <a:t>zejména v péči o jeho zdraví</a:t>
            </a:r>
            <a:r>
              <a:rPr lang="cs-CZ" sz="2400" dirty="0"/>
              <a:t>, jeho tělesný, citový, rozumový a mravní vývoj, v ochraně dítěte, v udržování osobního styku s dítětem (tato povinnost a právo nabývá na důležitosti zejména v situaci, kdy dítě nežije v domácnosti s jedním nebo oběma rodiči), v zajišťování jeho výchovy a vzdělání, v určení místa jeho bydliště, v jeho zastupování a spravování jeho jmění. </a:t>
            </a:r>
          </a:p>
        </p:txBody>
      </p:sp>
    </p:spTree>
    <p:extLst>
      <p:ext uri="{BB962C8B-B14F-4D97-AF65-F5344CB8AC3E}">
        <p14:creationId xmlns:p14="http://schemas.microsoft.com/office/powerpoint/2010/main" val="35478533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4559416-12A8-6BF1-6BB6-74280EC32802}"/>
              </a:ext>
            </a:extLst>
          </p:cNvPr>
          <p:cNvSpPr>
            <a:spLocks noGrp="1"/>
          </p:cNvSpPr>
          <p:nvPr>
            <p:ph type="title"/>
          </p:nvPr>
        </p:nvSpPr>
        <p:spPr/>
        <p:txBody>
          <a:bodyPr/>
          <a:lstStyle/>
          <a:p>
            <a:pPr algn="ctr"/>
            <a:r>
              <a:rPr lang="cs-CZ" dirty="0"/>
              <a:t>Nejčastější výzvy dnešní doby</a:t>
            </a:r>
          </a:p>
        </p:txBody>
      </p:sp>
      <p:sp>
        <p:nvSpPr>
          <p:cNvPr id="3" name="Zástupný obsah 2">
            <a:extLst>
              <a:ext uri="{FF2B5EF4-FFF2-40B4-BE49-F238E27FC236}">
                <a16:creationId xmlns:a16="http://schemas.microsoft.com/office/drawing/2014/main" id="{B4BA8148-67F4-E1AC-D60F-72ED9656F576}"/>
              </a:ext>
            </a:extLst>
          </p:cNvPr>
          <p:cNvSpPr>
            <a:spLocks noGrp="1"/>
          </p:cNvSpPr>
          <p:nvPr>
            <p:ph idx="1"/>
          </p:nvPr>
        </p:nvSpPr>
        <p:spPr>
          <a:xfrm>
            <a:off x="1066800" y="1838960"/>
            <a:ext cx="10058400" cy="4196080"/>
          </a:xfrm>
        </p:spPr>
        <p:txBody>
          <a:bodyPr>
            <a:normAutofit fontScale="70000" lnSpcReduction="20000"/>
          </a:bodyPr>
          <a:lstStyle/>
          <a:p>
            <a:pPr>
              <a:buFont typeface="Wingdings" panose="05000000000000000000" pitchFamily="2" charset="2"/>
              <a:buChar char="v"/>
            </a:pPr>
            <a:r>
              <a:rPr lang="cs-CZ" sz="2600" b="1" dirty="0"/>
              <a:t>Stres a přetížení</a:t>
            </a:r>
          </a:p>
          <a:p>
            <a:pPr marL="0" indent="0">
              <a:buNone/>
            </a:pPr>
            <a:r>
              <a:rPr lang="cs-CZ" sz="2600" dirty="0"/>
              <a:t>Nadměrné množství povinností, tlak na výkon, neustálá dostupnost.</a:t>
            </a:r>
          </a:p>
          <a:p>
            <a:pPr>
              <a:buFont typeface="Wingdings" panose="05000000000000000000" pitchFamily="2" charset="2"/>
              <a:buChar char="v"/>
            </a:pPr>
            <a:endParaRPr lang="cs-CZ" sz="2600" dirty="0"/>
          </a:p>
          <a:p>
            <a:pPr>
              <a:buFont typeface="Wingdings" panose="05000000000000000000" pitchFamily="2" charset="2"/>
              <a:buChar char="v"/>
            </a:pPr>
            <a:r>
              <a:rPr lang="cs-CZ" sz="2600" b="1" dirty="0"/>
              <a:t>Úzkosti</a:t>
            </a:r>
          </a:p>
          <a:p>
            <a:pPr marL="0" indent="0">
              <a:buNone/>
            </a:pPr>
            <a:r>
              <a:rPr lang="cs-CZ" sz="2600" dirty="0"/>
              <a:t>Obavy, které už nejsou přiměřené situaci. Můžou se projevovat tělesně – bušení srdce, napětí, nespavost.</a:t>
            </a:r>
          </a:p>
          <a:p>
            <a:pPr>
              <a:buFont typeface="Wingdings" panose="05000000000000000000" pitchFamily="2" charset="2"/>
              <a:buChar char="v"/>
            </a:pPr>
            <a:endParaRPr lang="cs-CZ" sz="2600" dirty="0"/>
          </a:p>
          <a:p>
            <a:pPr>
              <a:buFont typeface="Wingdings" panose="05000000000000000000" pitchFamily="2" charset="2"/>
              <a:buChar char="v"/>
            </a:pPr>
            <a:r>
              <a:rPr lang="cs-CZ" sz="2600" b="1" dirty="0"/>
              <a:t>Depresivní ladění</a:t>
            </a:r>
          </a:p>
          <a:p>
            <a:pPr marL="0" indent="0">
              <a:buNone/>
            </a:pPr>
            <a:r>
              <a:rPr lang="cs-CZ" sz="2600" dirty="0"/>
              <a:t>Dlouhodobý smutek, ztráta energie, pocit prázdnoty nebo beznaděje, do děti bavilo – již nebaví (kroužky a jiné zájmy).</a:t>
            </a:r>
          </a:p>
          <a:p>
            <a:pPr>
              <a:buFont typeface="Wingdings" panose="05000000000000000000" pitchFamily="2" charset="2"/>
              <a:buChar char="v"/>
            </a:pPr>
            <a:endParaRPr lang="cs-CZ" sz="2600" dirty="0"/>
          </a:p>
          <a:p>
            <a:pPr>
              <a:buFont typeface="Wingdings" panose="05000000000000000000" pitchFamily="2" charset="2"/>
              <a:buChar char="v"/>
            </a:pPr>
            <a:r>
              <a:rPr lang="cs-CZ" sz="2600" b="1" dirty="0"/>
              <a:t>Sociální izolace</a:t>
            </a:r>
          </a:p>
          <a:p>
            <a:pPr marL="0" indent="0">
              <a:buNone/>
            </a:pPr>
            <a:r>
              <a:rPr lang="cs-CZ" sz="2600" dirty="0"/>
              <a:t>Paradox dnešní doby: jsme propojení online, ale často osamělí </a:t>
            </a:r>
            <a:r>
              <a:rPr lang="cs-CZ" sz="2600" dirty="0" err="1"/>
              <a:t>offline</a:t>
            </a:r>
            <a:r>
              <a:rPr lang="cs-CZ" sz="2600" dirty="0"/>
              <a:t>.</a:t>
            </a:r>
          </a:p>
          <a:p>
            <a:pPr marL="0" indent="0">
              <a:buNone/>
            </a:pPr>
            <a:endParaRPr lang="cs-CZ" dirty="0"/>
          </a:p>
        </p:txBody>
      </p:sp>
    </p:spTree>
    <p:extLst>
      <p:ext uri="{BB962C8B-B14F-4D97-AF65-F5344CB8AC3E}">
        <p14:creationId xmlns:p14="http://schemas.microsoft.com/office/powerpoint/2010/main" val="1801628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1856A92-AC7B-3ABD-979A-E569976E8454}"/>
              </a:ext>
            </a:extLst>
          </p:cNvPr>
          <p:cNvSpPr>
            <a:spLocks noGrp="1"/>
          </p:cNvSpPr>
          <p:nvPr>
            <p:ph type="title"/>
          </p:nvPr>
        </p:nvSpPr>
        <p:spPr/>
        <p:txBody>
          <a:bodyPr/>
          <a:lstStyle/>
          <a:p>
            <a:r>
              <a:rPr lang="cs-CZ" dirty="0"/>
              <a:t>Sociální sítě a děti</a:t>
            </a:r>
          </a:p>
        </p:txBody>
      </p:sp>
      <p:sp>
        <p:nvSpPr>
          <p:cNvPr id="3" name="Zástupný obsah 2">
            <a:extLst>
              <a:ext uri="{FF2B5EF4-FFF2-40B4-BE49-F238E27FC236}">
                <a16:creationId xmlns:a16="http://schemas.microsoft.com/office/drawing/2014/main" id="{F3D5F555-B1BB-C62E-049A-46C93E8AF3FB}"/>
              </a:ext>
            </a:extLst>
          </p:cNvPr>
          <p:cNvSpPr>
            <a:spLocks noGrp="1"/>
          </p:cNvSpPr>
          <p:nvPr>
            <p:ph idx="1"/>
          </p:nvPr>
        </p:nvSpPr>
        <p:spPr/>
        <p:txBody>
          <a:bodyPr>
            <a:normAutofit lnSpcReduction="10000"/>
          </a:bodyPr>
          <a:lstStyle/>
          <a:p>
            <a:pPr marL="0" indent="0">
              <a:buNone/>
            </a:pPr>
            <a:r>
              <a:rPr lang="cs-CZ" dirty="0"/>
              <a:t>Podle mezinárodní studie </a:t>
            </a:r>
            <a:r>
              <a:rPr lang="cs-CZ" b="1" dirty="0"/>
              <a:t>HBSC 2022</a:t>
            </a:r>
            <a:r>
              <a:rPr lang="cs-CZ" dirty="0"/>
              <a:t>, kterou v ČR realizovala Univerzita Palackého:</a:t>
            </a:r>
          </a:p>
          <a:p>
            <a:pPr marL="0" indent="0">
              <a:buNone/>
            </a:pPr>
            <a:r>
              <a:rPr lang="cs-CZ" dirty="0"/>
              <a:t>Podíl dětí ve věku </a:t>
            </a:r>
            <a:r>
              <a:rPr lang="cs-CZ" b="1" dirty="0"/>
              <a:t>11–15 let</a:t>
            </a:r>
            <a:r>
              <a:rPr lang="cs-CZ" dirty="0"/>
              <a:t>, které mohou být </a:t>
            </a:r>
            <a:r>
              <a:rPr lang="cs-CZ" b="1" dirty="0"/>
              <a:t>závislé na sociálních sítích</a:t>
            </a:r>
            <a:r>
              <a:rPr lang="cs-CZ" dirty="0"/>
              <a:t>, vzrostl z </a:t>
            </a:r>
            <a:r>
              <a:rPr lang="cs-CZ" b="1" dirty="0"/>
              <a:t>5 % v roce 2018</a:t>
            </a:r>
            <a:r>
              <a:rPr lang="cs-CZ" dirty="0"/>
              <a:t> na </a:t>
            </a:r>
            <a:r>
              <a:rPr lang="cs-CZ" b="1" dirty="0"/>
              <a:t>8 % v roce 2022</a:t>
            </a:r>
            <a:r>
              <a:rPr lang="cs-CZ" dirty="0"/>
              <a:t>.</a:t>
            </a:r>
          </a:p>
          <a:p>
            <a:pPr marL="0" indent="0">
              <a:buNone/>
            </a:pPr>
            <a:r>
              <a:rPr lang="cs-CZ" dirty="0"/>
              <a:t>To znamená, že </a:t>
            </a:r>
            <a:r>
              <a:rPr lang="cs-CZ" b="1" dirty="0"/>
              <a:t>1 z 12 českých školáků</a:t>
            </a:r>
            <a:r>
              <a:rPr lang="cs-CZ" dirty="0"/>
              <a:t> spadá do kategorie </a:t>
            </a:r>
            <a:r>
              <a:rPr lang="cs-CZ" b="1" dirty="0"/>
              <a:t>problematických uživatelů sociálních sítí. </a:t>
            </a:r>
          </a:p>
          <a:p>
            <a:pPr marL="0" indent="0" algn="ctr">
              <a:buNone/>
            </a:pPr>
            <a:r>
              <a:rPr lang="cs-CZ" b="1" dirty="0"/>
              <a:t>Znaky závislosti:</a:t>
            </a:r>
          </a:p>
          <a:p>
            <a:pPr>
              <a:buFont typeface="Wingdings" panose="05000000000000000000" pitchFamily="2" charset="2"/>
              <a:buChar char="v"/>
            </a:pPr>
            <a:r>
              <a:rPr lang="cs-CZ" dirty="0"/>
              <a:t>Neustálá kontrola telefonu, potřeba být na telefonu</a:t>
            </a:r>
          </a:p>
          <a:p>
            <a:pPr>
              <a:buFont typeface="Wingdings" panose="05000000000000000000" pitchFamily="2" charset="2"/>
              <a:buChar char="v"/>
            </a:pPr>
            <a:r>
              <a:rPr lang="cs-CZ" dirty="0"/>
              <a:t>Ztráta kontroly nad časem stráveným online</a:t>
            </a:r>
          </a:p>
          <a:p>
            <a:pPr>
              <a:buFont typeface="Wingdings" panose="05000000000000000000" pitchFamily="2" charset="2"/>
              <a:buChar char="v"/>
            </a:pPr>
            <a:r>
              <a:rPr lang="cs-CZ" dirty="0"/>
              <a:t>Používání sítí, i když to způsobuje problémy</a:t>
            </a:r>
          </a:p>
          <a:p>
            <a:pPr>
              <a:buFont typeface="Wingdings" panose="05000000000000000000" pitchFamily="2" charset="2"/>
              <a:buChar char="v"/>
            </a:pPr>
            <a:r>
              <a:rPr lang="cs-CZ" dirty="0"/>
              <a:t>Vymizení reálných vztahů, vztahy jen v online </a:t>
            </a:r>
          </a:p>
          <a:p>
            <a:pPr>
              <a:buFont typeface="Wingdings" panose="05000000000000000000" pitchFamily="2" charset="2"/>
              <a:buChar char="v"/>
            </a:pPr>
            <a:r>
              <a:rPr lang="cs-CZ" dirty="0"/>
              <a:t>Omezování spánku, jiných aktivit /kroužků/ - přednost má mobil/notebook/PC.</a:t>
            </a:r>
          </a:p>
          <a:p>
            <a:pPr marL="0" indent="0">
              <a:buNone/>
            </a:pPr>
            <a:endParaRPr lang="cs-CZ" dirty="0"/>
          </a:p>
          <a:p>
            <a:pPr marL="0" indent="0">
              <a:buNone/>
            </a:pPr>
            <a:endParaRPr lang="cs-CZ" dirty="0"/>
          </a:p>
          <a:p>
            <a:endParaRPr lang="cs-CZ" dirty="0"/>
          </a:p>
        </p:txBody>
      </p:sp>
      <p:pic>
        <p:nvPicPr>
          <p:cNvPr id="7172" name="Picture 4">
            <a:extLst>
              <a:ext uri="{FF2B5EF4-FFF2-40B4-BE49-F238E27FC236}">
                <a16:creationId xmlns:a16="http://schemas.microsoft.com/office/drawing/2014/main" id="{F5F03821-3B65-D873-CEA9-B58D2BB901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6068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8A7CA9-5854-44BF-BE5C-888CEC660E5A}"/>
              </a:ext>
            </a:extLst>
          </p:cNvPr>
          <p:cNvSpPr>
            <a:spLocks noGrp="1"/>
          </p:cNvSpPr>
          <p:nvPr>
            <p:ph type="title"/>
          </p:nvPr>
        </p:nvSpPr>
        <p:spPr/>
        <p:txBody>
          <a:bodyPr/>
          <a:lstStyle/>
          <a:p>
            <a:pPr algn="ctr"/>
            <a:r>
              <a:rPr lang="cs-CZ" dirty="0"/>
              <a:t>Čas a sociální sítě</a:t>
            </a:r>
          </a:p>
        </p:txBody>
      </p:sp>
      <p:sp>
        <p:nvSpPr>
          <p:cNvPr id="3" name="Zástupný obsah 2">
            <a:extLst>
              <a:ext uri="{FF2B5EF4-FFF2-40B4-BE49-F238E27FC236}">
                <a16:creationId xmlns:a16="http://schemas.microsoft.com/office/drawing/2014/main" id="{A34F0822-9306-7B03-0198-4AEF445FE071}"/>
              </a:ext>
            </a:extLst>
          </p:cNvPr>
          <p:cNvSpPr>
            <a:spLocks noGrp="1"/>
          </p:cNvSpPr>
          <p:nvPr>
            <p:ph idx="1"/>
          </p:nvPr>
        </p:nvSpPr>
        <p:spPr/>
        <p:txBody>
          <a:bodyPr>
            <a:normAutofit fontScale="85000" lnSpcReduction="10000"/>
          </a:bodyPr>
          <a:lstStyle/>
          <a:p>
            <a:r>
              <a:rPr lang="cs-CZ" b="1" dirty="0"/>
              <a:t>👶 Do 2 let</a:t>
            </a:r>
          </a:p>
          <a:p>
            <a:pPr marL="0" indent="0">
              <a:buNone/>
            </a:pPr>
            <a:r>
              <a:rPr lang="cs-CZ" dirty="0"/>
              <a:t>Sociální sítě </a:t>
            </a:r>
            <a:r>
              <a:rPr lang="cs-CZ" b="1" dirty="0"/>
              <a:t>vůbec ne</a:t>
            </a:r>
            <a:r>
              <a:rPr lang="cs-CZ" dirty="0"/>
              <a:t>.</a:t>
            </a:r>
          </a:p>
          <a:p>
            <a:r>
              <a:rPr lang="cs-CZ" b="1" dirty="0"/>
              <a:t>🧒 2–5 let</a:t>
            </a:r>
          </a:p>
          <a:p>
            <a:pPr marL="0" indent="0">
              <a:buNone/>
            </a:pPr>
            <a:r>
              <a:rPr lang="cs-CZ" b="1" dirty="0"/>
              <a:t>Maximálně 1 hodina denně</a:t>
            </a:r>
            <a:r>
              <a:rPr lang="cs-CZ" dirty="0"/>
              <a:t> celkového času u obrazovky.</a:t>
            </a:r>
          </a:p>
          <a:p>
            <a:pPr marL="0" indent="0">
              <a:buNone/>
            </a:pPr>
            <a:r>
              <a:rPr lang="cs-CZ" dirty="0"/>
              <a:t>Sociální sítě nejsou vhodné — děti v tomto věku nerozlišují realitu od online světa.</a:t>
            </a:r>
          </a:p>
          <a:p>
            <a:r>
              <a:rPr lang="cs-CZ" b="1" dirty="0"/>
              <a:t>🧑‍🎓 6–12 let</a:t>
            </a:r>
          </a:p>
          <a:p>
            <a:pPr marL="0" indent="0">
              <a:buNone/>
            </a:pPr>
            <a:r>
              <a:rPr lang="cs-CZ" b="1" dirty="0"/>
              <a:t>1–2 hodiny denně</a:t>
            </a:r>
            <a:r>
              <a:rPr lang="cs-CZ" dirty="0"/>
              <a:t> </a:t>
            </a:r>
          </a:p>
          <a:p>
            <a:pPr marL="0" indent="0">
              <a:buNone/>
            </a:pPr>
            <a:r>
              <a:rPr lang="cs-CZ" dirty="0"/>
              <a:t>Sociální sítě jen pod dohledem a s jasnými pravidly.</a:t>
            </a:r>
          </a:p>
          <a:p>
            <a:pPr marL="0" indent="0">
              <a:buNone/>
            </a:pPr>
            <a:r>
              <a:rPr lang="cs-CZ" b="1" dirty="0"/>
              <a:t>🧑‍🦱 13–18 let</a:t>
            </a:r>
          </a:p>
          <a:p>
            <a:pPr marL="0" indent="0">
              <a:buNone/>
            </a:pPr>
            <a:r>
              <a:rPr lang="cs-CZ" dirty="0"/>
              <a:t>Odborníci doporučují </a:t>
            </a:r>
            <a:r>
              <a:rPr lang="cs-CZ" b="1" dirty="0"/>
              <a:t>maximálně 2–3 hodiny denně</a:t>
            </a:r>
            <a:r>
              <a:rPr lang="cs-CZ" dirty="0"/>
              <a:t> na sociálních sítích.</a:t>
            </a:r>
          </a:p>
          <a:p>
            <a:pPr marL="0" indent="0">
              <a:buNone/>
            </a:pPr>
            <a:r>
              <a:rPr lang="cs-CZ" dirty="0"/>
              <a:t>Důraz je na </a:t>
            </a:r>
            <a:r>
              <a:rPr lang="cs-CZ" b="1" dirty="0"/>
              <a:t>rovnováhu</a:t>
            </a:r>
            <a:r>
              <a:rPr lang="cs-CZ" dirty="0"/>
              <a:t>: pokud dítě kvůli sítím zanedbává spánek, školu nebo vztahy, je to signál k omezení.</a:t>
            </a:r>
          </a:p>
          <a:p>
            <a:pPr marL="0" indent="0">
              <a:buNone/>
            </a:pPr>
            <a:r>
              <a:rPr lang="cs-CZ" dirty="0"/>
              <a:t>Jinak – pokud je to prostředek pro vzdělávání se.</a:t>
            </a:r>
          </a:p>
          <a:p>
            <a:pPr marL="0" indent="0">
              <a:buNone/>
            </a:pPr>
            <a:endParaRPr lang="cs-CZ" dirty="0"/>
          </a:p>
        </p:txBody>
      </p:sp>
      <p:pic>
        <p:nvPicPr>
          <p:cNvPr id="8193" name="Picture 1">
            <a:extLst>
              <a:ext uri="{FF2B5EF4-FFF2-40B4-BE49-F238E27FC236}">
                <a16:creationId xmlns:a16="http://schemas.microsoft.com/office/drawing/2014/main" id="{7B7F99F3-21CE-9031-A9D1-EA11CB6AC4C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57981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443D23-ED75-6A76-678D-0CC98D067570}"/>
              </a:ext>
            </a:extLst>
          </p:cNvPr>
          <p:cNvSpPr>
            <a:spLocks noGrp="1"/>
          </p:cNvSpPr>
          <p:nvPr>
            <p:ph type="title"/>
          </p:nvPr>
        </p:nvSpPr>
        <p:spPr/>
        <p:txBody>
          <a:bodyPr/>
          <a:lstStyle/>
          <a:p>
            <a:pPr algn="ctr"/>
            <a:r>
              <a:rPr lang="cs-CZ" dirty="0"/>
              <a:t>Statistiky</a:t>
            </a:r>
          </a:p>
        </p:txBody>
      </p:sp>
      <p:sp>
        <p:nvSpPr>
          <p:cNvPr id="3" name="Zástupný obsah 2">
            <a:extLst>
              <a:ext uri="{FF2B5EF4-FFF2-40B4-BE49-F238E27FC236}">
                <a16:creationId xmlns:a16="http://schemas.microsoft.com/office/drawing/2014/main" id="{EAB4038A-30B3-9DA0-5191-5C806AAC73C1}"/>
              </a:ext>
            </a:extLst>
          </p:cNvPr>
          <p:cNvSpPr>
            <a:spLocks noGrp="1"/>
          </p:cNvSpPr>
          <p:nvPr>
            <p:ph idx="1"/>
          </p:nvPr>
        </p:nvSpPr>
        <p:spPr/>
        <p:txBody>
          <a:bodyPr/>
          <a:lstStyle/>
          <a:p>
            <a:pPr marL="0" indent="0">
              <a:buNone/>
            </a:pPr>
            <a:r>
              <a:rPr lang="cs-CZ" dirty="0"/>
              <a:t>Duševní potíže u dětí a mladých lidí jsou </a:t>
            </a:r>
            <a:r>
              <a:rPr lang="cs-CZ" b="1" dirty="0"/>
              <a:t>časté a narůstají</a:t>
            </a:r>
            <a:r>
              <a:rPr lang="cs-CZ" dirty="0"/>
              <a:t>.</a:t>
            </a:r>
          </a:p>
          <a:p>
            <a:pPr marL="0" indent="0">
              <a:buNone/>
            </a:pPr>
            <a:r>
              <a:rPr lang="cs-CZ" dirty="0"/>
              <a:t>Největší riziko je v období </a:t>
            </a:r>
            <a:r>
              <a:rPr lang="cs-CZ" b="1" dirty="0"/>
              <a:t>puberty a rané dospělosti</a:t>
            </a:r>
            <a:r>
              <a:rPr lang="cs-CZ" dirty="0"/>
              <a:t>.</a:t>
            </a:r>
          </a:p>
          <a:p>
            <a:pPr marL="0" indent="0">
              <a:buNone/>
            </a:pPr>
            <a:r>
              <a:rPr lang="cs-CZ" dirty="0"/>
              <a:t>Významná část problémů se objevuje </a:t>
            </a:r>
            <a:r>
              <a:rPr lang="cs-CZ" b="1" dirty="0"/>
              <a:t>už v dětství</a:t>
            </a:r>
            <a:r>
              <a:rPr lang="cs-CZ" dirty="0"/>
              <a:t>, což zdůrazňuje potřebu prevence.</a:t>
            </a:r>
          </a:p>
          <a:p>
            <a:pPr marL="0" indent="0">
              <a:buNone/>
            </a:pPr>
            <a:r>
              <a:rPr lang="cs-CZ" dirty="0"/>
              <a:t>Data ukazují </a:t>
            </a:r>
            <a:r>
              <a:rPr lang="cs-CZ" b="1" dirty="0"/>
              <a:t>rostoucí výskyt úzkostí, depresí a poruch příjmu potravy</a:t>
            </a:r>
            <a:r>
              <a:rPr lang="cs-CZ" dirty="0"/>
              <a:t>.</a:t>
            </a:r>
          </a:p>
          <a:p>
            <a:pPr marL="0" indent="0">
              <a:buNone/>
            </a:pPr>
            <a:endParaRPr lang="cs-CZ" dirty="0"/>
          </a:p>
          <a:p>
            <a:pPr marL="0" indent="0">
              <a:buNone/>
            </a:pPr>
            <a:endParaRPr lang="cs-CZ" dirty="0"/>
          </a:p>
          <a:p>
            <a:pPr marL="0" indent="0">
              <a:buNone/>
            </a:pPr>
            <a:r>
              <a:rPr lang="cs-CZ" dirty="0"/>
              <a:t>V Česku je </a:t>
            </a:r>
            <a:r>
              <a:rPr lang="cs-CZ" b="1" dirty="0"/>
              <a:t>přibližně 80 000 dětí</a:t>
            </a:r>
            <a:r>
              <a:rPr lang="cs-CZ" dirty="0"/>
              <a:t>, které se aktuálně léčí s psychiatrickými problémy. Toto číslo za posledních 10 let </a:t>
            </a:r>
            <a:r>
              <a:rPr lang="cs-CZ" b="1" dirty="0"/>
              <a:t>vzrostlo o více než polovinu.</a:t>
            </a:r>
          </a:p>
          <a:p>
            <a:pPr marL="0" indent="0">
              <a:buNone/>
            </a:pPr>
            <a:endParaRPr lang="cs-CZ" b="1" dirty="0"/>
          </a:p>
          <a:p>
            <a:pPr marL="0" indent="0">
              <a:buNone/>
            </a:pPr>
            <a:endParaRPr lang="cs-CZ" b="1" dirty="0"/>
          </a:p>
          <a:p>
            <a:pPr marL="0" indent="0">
              <a:buNone/>
            </a:pPr>
            <a:endParaRPr lang="cs-CZ" dirty="0"/>
          </a:p>
          <a:p>
            <a:endParaRPr lang="cs-CZ" dirty="0"/>
          </a:p>
        </p:txBody>
      </p:sp>
    </p:spTree>
    <p:extLst>
      <p:ext uri="{BB962C8B-B14F-4D97-AF65-F5344CB8AC3E}">
        <p14:creationId xmlns:p14="http://schemas.microsoft.com/office/powerpoint/2010/main" val="1355594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B9A464D-FF44-A7F8-DB63-A77C56C96C3F}"/>
              </a:ext>
            </a:extLst>
          </p:cNvPr>
          <p:cNvSpPr>
            <a:spLocks noGrp="1"/>
          </p:cNvSpPr>
          <p:nvPr>
            <p:ph type="title"/>
          </p:nvPr>
        </p:nvSpPr>
        <p:spPr/>
        <p:txBody>
          <a:bodyPr/>
          <a:lstStyle/>
          <a:p>
            <a:r>
              <a:rPr lang="cs-CZ" dirty="0"/>
              <a:t>Statistiky</a:t>
            </a:r>
          </a:p>
        </p:txBody>
      </p:sp>
      <p:sp>
        <p:nvSpPr>
          <p:cNvPr id="4" name="Rectangle 1">
            <a:extLst>
              <a:ext uri="{FF2B5EF4-FFF2-40B4-BE49-F238E27FC236}">
                <a16:creationId xmlns:a16="http://schemas.microsoft.com/office/drawing/2014/main" id="{3DDCB32D-3ECA-5D1B-7756-482268E562A5}"/>
              </a:ext>
            </a:extLst>
          </p:cNvPr>
          <p:cNvSpPr>
            <a:spLocks noGrp="1" noChangeArrowheads="1"/>
          </p:cNvSpPr>
          <p:nvPr>
            <p:ph idx="1"/>
          </p:nvPr>
        </p:nvSpPr>
        <p:spPr bwMode="auto">
          <a:xfrm>
            <a:off x="1066800" y="2222424"/>
            <a:ext cx="9580179"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None/>
              <a:tabLst/>
            </a:pPr>
            <a:r>
              <a:rPr kumimoji="0" lang="cs-CZ" altLang="cs-CZ" sz="1800" b="0" i="0" u="none" strike="noStrike" cap="none" normalizeH="0" baseline="0" dirty="0">
                <a:ln>
                  <a:noFill/>
                </a:ln>
                <a:solidFill>
                  <a:schemeClr val="tx1"/>
                </a:solidFill>
                <a:effectLst/>
                <a:latin typeface="Arial" panose="020B0604020202020204" pitchFamily="34" charset="0"/>
              </a:rPr>
              <a:t>Po covidové pandemii výrazně přibylo </a:t>
            </a:r>
            <a:r>
              <a:rPr kumimoji="0" lang="cs-CZ" altLang="cs-CZ" sz="1800" b="1" i="0" u="none" strike="noStrike" cap="none" normalizeH="0" baseline="0" dirty="0">
                <a:ln>
                  <a:noFill/>
                </a:ln>
                <a:solidFill>
                  <a:schemeClr val="tx1"/>
                </a:solidFill>
                <a:effectLst/>
                <a:latin typeface="Arial" panose="020B0604020202020204" pitchFamily="34" charset="0"/>
              </a:rPr>
              <a:t>úzkostných poruch</a:t>
            </a:r>
            <a:r>
              <a:rPr kumimoji="0" lang="cs-CZ" altLang="cs-CZ" sz="1800" b="0" i="0" u="none" strike="noStrike" cap="none" normalizeH="0" baseline="0" dirty="0">
                <a:ln>
                  <a:noFill/>
                </a:ln>
                <a:solidFill>
                  <a:schemeClr val="tx1"/>
                </a:solidFill>
                <a:effectLst/>
                <a:latin typeface="Arial" panose="020B0604020202020204" pitchFamily="34" charset="0"/>
              </a:rPr>
              <a:t> u dětí.</a:t>
            </a:r>
          </a:p>
          <a:p>
            <a:pPr marL="0" marR="0" lvl="0" indent="0" algn="just" defTabSz="914400" rtl="0" eaLnBrk="0" fontAlgn="base" latinLnBrk="0" hangingPunct="0">
              <a:lnSpc>
                <a:spcPct val="100000"/>
              </a:lnSpc>
              <a:spcBef>
                <a:spcPct val="0"/>
              </a:spcBef>
              <a:spcAft>
                <a:spcPct val="0"/>
              </a:spcAft>
              <a:buClrTx/>
              <a:buSzTx/>
              <a:buNone/>
              <a:tabLst/>
            </a:pPr>
            <a:r>
              <a:rPr kumimoji="0" lang="cs-CZ" altLang="cs-CZ" sz="1800" b="0" i="0" u="none" strike="noStrike" cap="none" normalizeH="0" baseline="0" dirty="0">
                <a:ln>
                  <a:noFill/>
                </a:ln>
                <a:solidFill>
                  <a:schemeClr val="tx1"/>
                </a:solidFill>
                <a:effectLst/>
                <a:latin typeface="Arial" panose="020B0604020202020204" pitchFamily="34" charset="0"/>
              </a:rPr>
              <a:t>Odborníci upozorňují, že poptávka po péči roste rychleji než kapacity.</a:t>
            </a:r>
          </a:p>
          <a:p>
            <a:pPr marL="0" lvl="0" indent="0" algn="just" eaLnBrk="0" fontAlgn="base" hangingPunct="0">
              <a:spcBef>
                <a:spcPct val="0"/>
              </a:spcBef>
              <a:spcAft>
                <a:spcPct val="0"/>
              </a:spcAft>
              <a:buClrTx/>
              <a:buNone/>
            </a:pPr>
            <a:endParaRPr lang="cs-CZ" dirty="0">
              <a:latin typeface="Arial" panose="020B0604020202020204" pitchFamily="34" charset="0"/>
            </a:endParaRPr>
          </a:p>
          <a:p>
            <a:pPr marL="0" lvl="0" indent="0" algn="just" eaLnBrk="0" fontAlgn="base" hangingPunct="0">
              <a:spcBef>
                <a:spcPct val="0"/>
              </a:spcBef>
              <a:spcAft>
                <a:spcPct val="0"/>
              </a:spcAft>
              <a:buClrTx/>
              <a:buNone/>
            </a:pPr>
            <a:r>
              <a:rPr lang="cs-CZ" dirty="0">
                <a:latin typeface="Arial" panose="020B0604020202020204" pitchFamily="34" charset="0"/>
              </a:rPr>
              <a:t>V </a:t>
            </a:r>
            <a:r>
              <a:rPr lang="cs-CZ" dirty="0"/>
              <a:t>roce 2022 bylo v ČR </a:t>
            </a:r>
            <a:r>
              <a:rPr lang="cs-CZ" b="1" dirty="0"/>
              <a:t>přes 4 000 hospitalizací</a:t>
            </a:r>
            <a:r>
              <a:rPr lang="cs-CZ" dirty="0"/>
              <a:t> dětí a mladistvých (do 19 let) na akutních psychiatrických lůžkách. To je </a:t>
            </a:r>
            <a:r>
              <a:rPr lang="cs-CZ" b="1" dirty="0"/>
              <a:t>téměř dvojnásobek</a:t>
            </a:r>
            <a:r>
              <a:rPr lang="cs-CZ" dirty="0"/>
              <a:t> oproti situaci před 10 lety</a:t>
            </a:r>
            <a:r>
              <a:rPr kumimoji="0" lang="cs-CZ" altLang="cs-CZ" sz="1800" b="0" i="0" u="none" strike="noStrike" cap="none" normalizeH="0" baseline="0" dirty="0">
                <a:ln>
                  <a:noFill/>
                </a:ln>
                <a:solidFill>
                  <a:schemeClr val="tx1"/>
                </a:solidFill>
                <a:effectLst/>
                <a:latin typeface="Arial" panose="020B0604020202020204" pitchFamily="34" charset="0"/>
              </a:rPr>
              <a:t>.</a:t>
            </a:r>
          </a:p>
          <a:p>
            <a:pPr marL="0" lvl="0" indent="0" algn="just" eaLnBrk="0" fontAlgn="base" hangingPunct="0">
              <a:spcBef>
                <a:spcPct val="0"/>
              </a:spcBef>
              <a:spcAft>
                <a:spcPct val="0"/>
              </a:spcAft>
              <a:buClrTx/>
              <a:buFontTx/>
              <a:buChar char="•"/>
            </a:pPr>
            <a:endParaRPr lang="cs-CZ" altLang="cs-CZ" dirty="0">
              <a:latin typeface="Arial" panose="020B0604020202020204" pitchFamily="34" charset="0"/>
            </a:endParaRPr>
          </a:p>
          <a:p>
            <a:pPr marL="0" lvl="0" indent="0" algn="just" eaLnBrk="0" fontAlgn="base" hangingPunct="0">
              <a:spcBef>
                <a:spcPct val="0"/>
              </a:spcBef>
              <a:spcAft>
                <a:spcPct val="0"/>
              </a:spcAft>
              <a:buClrTx/>
              <a:buNone/>
            </a:pPr>
            <a:r>
              <a:rPr lang="cs-CZ" b="1" dirty="0"/>
              <a:t>40 % deváťáků</a:t>
            </a:r>
            <a:r>
              <a:rPr lang="cs-CZ" dirty="0"/>
              <a:t> vykazuje </a:t>
            </a:r>
            <a:r>
              <a:rPr lang="cs-CZ" b="1" dirty="0"/>
              <a:t>středně závažné příznaky deprese.</a:t>
            </a:r>
          </a:p>
          <a:p>
            <a:pPr marL="0" lvl="0" indent="0" algn="just" eaLnBrk="0" fontAlgn="base" hangingPunct="0">
              <a:spcBef>
                <a:spcPct val="0"/>
              </a:spcBef>
              <a:spcAft>
                <a:spcPct val="0"/>
              </a:spcAft>
              <a:buClrTx/>
              <a:buFontTx/>
              <a:buChar char="•"/>
            </a:pPr>
            <a:endParaRPr kumimoji="0" lang="cs-CZ" altLang="cs-CZ" sz="1800" b="1" i="0" u="none" strike="noStrike" cap="none" normalizeH="0" baseline="0" dirty="0">
              <a:ln>
                <a:noFill/>
              </a:ln>
              <a:solidFill>
                <a:schemeClr val="tx1"/>
              </a:solidFill>
              <a:effectLst/>
              <a:latin typeface="Arial" panose="020B0604020202020204" pitchFamily="34" charset="0"/>
            </a:endParaRPr>
          </a:p>
          <a:p>
            <a:pPr marL="0" lvl="0" indent="0" algn="just" eaLnBrk="0" fontAlgn="base" hangingPunct="0">
              <a:spcBef>
                <a:spcPct val="0"/>
              </a:spcBef>
              <a:spcAft>
                <a:spcPct val="0"/>
              </a:spcAft>
              <a:buClrTx/>
              <a:buNone/>
            </a:pPr>
            <a:r>
              <a:rPr lang="cs-CZ" dirty="0"/>
              <a:t>Podle Národního portálu duševního zdraví došlo od roku 2020 k </a:t>
            </a:r>
            <a:r>
              <a:rPr lang="cs-CZ" b="1" dirty="0"/>
              <a:t>70% nárůstu počtu dětí, které vyhledaly psychiatrickou pomoc</a:t>
            </a:r>
            <a:r>
              <a:rPr lang="cs-CZ" dirty="0"/>
              <a:t>. Odborníci upozorňují, že s tím souvisí i </a:t>
            </a:r>
            <a:r>
              <a:rPr lang="cs-CZ" b="1" dirty="0"/>
              <a:t>rostoucí výskyt sebepoškozování a sebevražedných myšlenek</a:t>
            </a:r>
            <a:r>
              <a:rPr lang="cs-CZ" dirty="0"/>
              <a:t> u mladých lidí. Sebepoškozování se začíná objevovat v rozmezí 8 až 12 let. </a:t>
            </a:r>
            <a:endParaRPr kumimoji="0" lang="cs-CZ" altLang="cs-CZ"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04093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1CF4F9A-F5C6-4F79-254B-8E8F3D0C3687}"/>
              </a:ext>
            </a:extLst>
          </p:cNvPr>
          <p:cNvSpPr>
            <a:spLocks noGrp="1"/>
          </p:cNvSpPr>
          <p:nvPr>
            <p:ph type="title"/>
          </p:nvPr>
        </p:nvSpPr>
        <p:spPr/>
        <p:txBody>
          <a:bodyPr/>
          <a:lstStyle/>
          <a:p>
            <a:r>
              <a:rPr lang="cs-CZ" dirty="0"/>
              <a:t>Jak pečovat o duševní zdraví</a:t>
            </a:r>
          </a:p>
        </p:txBody>
      </p:sp>
      <p:sp>
        <p:nvSpPr>
          <p:cNvPr id="3" name="Zástupný obsah 2">
            <a:extLst>
              <a:ext uri="{FF2B5EF4-FFF2-40B4-BE49-F238E27FC236}">
                <a16:creationId xmlns:a16="http://schemas.microsoft.com/office/drawing/2014/main" id="{4319DC15-FFD8-735C-A4FC-ACACD5AC8747}"/>
              </a:ext>
            </a:extLst>
          </p:cNvPr>
          <p:cNvSpPr>
            <a:spLocks noGrp="1"/>
          </p:cNvSpPr>
          <p:nvPr>
            <p:ph idx="1"/>
          </p:nvPr>
        </p:nvSpPr>
        <p:spPr>
          <a:xfrm>
            <a:off x="1066800" y="1666240"/>
            <a:ext cx="10058400" cy="4368800"/>
          </a:xfrm>
        </p:spPr>
        <p:txBody>
          <a:bodyPr/>
          <a:lstStyle/>
          <a:p>
            <a:pPr marL="0" indent="0">
              <a:buNone/>
            </a:pPr>
            <a:r>
              <a:rPr lang="cs-CZ" b="1" dirty="0"/>
              <a:t>🛏️ Spánek</a:t>
            </a:r>
          </a:p>
          <a:p>
            <a:r>
              <a:rPr lang="cs-CZ" dirty="0"/>
              <a:t>Kvalitní spánek je základ. Mozek během něj třídí informace a regeneruje se.</a:t>
            </a:r>
          </a:p>
          <a:p>
            <a:pPr marL="0" indent="0">
              <a:buNone/>
            </a:pPr>
            <a:r>
              <a:rPr lang="cs-CZ" b="1" dirty="0"/>
              <a:t>🏃 Pohyb</a:t>
            </a:r>
          </a:p>
          <a:p>
            <a:r>
              <a:rPr lang="cs-CZ" dirty="0"/>
              <a:t>Pravidelná aktivita snižuje stresové hormony a zlepšuje náladu.</a:t>
            </a:r>
          </a:p>
          <a:p>
            <a:pPr marL="0" indent="0">
              <a:buNone/>
            </a:pPr>
            <a:r>
              <a:rPr lang="cs-CZ" b="1" dirty="0"/>
              <a:t>🗣️ Vztahy</a:t>
            </a:r>
          </a:p>
          <a:p>
            <a:r>
              <a:rPr lang="cs-CZ" dirty="0"/>
              <a:t>Otevřená komunikace, pocit sounáležitosti a bezpečí jsou klíčové.</a:t>
            </a:r>
          </a:p>
          <a:p>
            <a:pPr marL="0" indent="0">
              <a:buNone/>
            </a:pPr>
            <a:r>
              <a:rPr lang="cs-CZ" b="1" dirty="0"/>
              <a:t>🎯 Smysl a cíle</a:t>
            </a:r>
          </a:p>
          <a:p>
            <a:r>
              <a:rPr lang="cs-CZ" dirty="0"/>
              <a:t>Člověk potřebuje vědět, proč něco dělá. I malé cíle dávají pocit směru.</a:t>
            </a:r>
          </a:p>
          <a:p>
            <a:pPr marL="0" indent="0">
              <a:buNone/>
            </a:pPr>
            <a:r>
              <a:rPr lang="cs-CZ" b="1" dirty="0"/>
              <a:t>🧘 </a:t>
            </a:r>
            <a:r>
              <a:rPr lang="cs-CZ" b="1" dirty="0" err="1"/>
              <a:t>Mindfulness</a:t>
            </a:r>
            <a:r>
              <a:rPr lang="cs-CZ" b="1" dirty="0"/>
              <a:t> a relaxace</a:t>
            </a:r>
          </a:p>
          <a:p>
            <a:r>
              <a:rPr lang="cs-CZ" dirty="0"/>
              <a:t>Krátké pauzy, dechová cvičení, meditace nebo jen vědomé zpomalení. ODPOČINEK. ZDROJE.</a:t>
            </a:r>
          </a:p>
          <a:p>
            <a:pPr marL="0" indent="0">
              <a:buNone/>
            </a:pPr>
            <a:endParaRPr lang="cs-CZ" dirty="0"/>
          </a:p>
        </p:txBody>
      </p:sp>
      <p:pic>
        <p:nvPicPr>
          <p:cNvPr id="1025" name="Picture 1">
            <a:extLst>
              <a:ext uri="{FF2B5EF4-FFF2-40B4-BE49-F238E27FC236}">
                <a16:creationId xmlns:a16="http://schemas.microsoft.com/office/drawing/2014/main" id="{6129113A-3D56-FA0B-CC1C-3063A119802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525" cy="95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77212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{DA0B475B-D3CC-49EA-83E1-B0E7A1F131E2}TF77a67a13-02ae-4296-8148-f26bdaaf38f1ab2a0159-087f2e345622</Template>
  <TotalTime>79</TotalTime>
  <Words>1023</Words>
  <Application>Microsoft Office PowerPoint</Application>
  <PresentationFormat>Širokoúhlá obrazovka</PresentationFormat>
  <Paragraphs>120</Paragraphs>
  <Slides>14</Slides>
  <Notes>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14</vt:i4>
      </vt:variant>
    </vt:vector>
  </HeadingPairs>
  <TitlesOfParts>
    <vt:vector size="20" baseType="lpstr">
      <vt:lpstr>Arial</vt:lpstr>
      <vt:lpstr>Calibri</vt:lpstr>
      <vt:lpstr>Century Gothic</vt:lpstr>
      <vt:lpstr>Garamond</vt:lpstr>
      <vt:lpstr>Wingdings</vt:lpstr>
      <vt:lpstr>Savon</vt:lpstr>
      <vt:lpstr>Duševní zdraví u dětí a  dospívajících </vt:lpstr>
      <vt:lpstr>Duševní zdraví</vt:lpstr>
      <vt:lpstr>Duševní zdraví a rodičovská odpovědnost</vt:lpstr>
      <vt:lpstr>Nejčastější výzvy dnešní doby</vt:lpstr>
      <vt:lpstr>Sociální sítě a děti</vt:lpstr>
      <vt:lpstr>Čas a sociální sítě</vt:lpstr>
      <vt:lpstr>Statistiky</vt:lpstr>
      <vt:lpstr>Statistiky</vt:lpstr>
      <vt:lpstr>Jak pečovat o duševní zdraví</vt:lpstr>
      <vt:lpstr>Spánek u dětí</vt:lpstr>
      <vt:lpstr>Kdy vyhledat POMOC?</vt:lpstr>
      <vt:lpstr>Jak mluvit o duševním zdraví</vt:lpstr>
      <vt:lpstr>Závěr</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Václav Andrt</dc:creator>
  <cp:lastModifiedBy>Václav Andrt</cp:lastModifiedBy>
  <cp:revision>4</cp:revision>
  <dcterms:created xsi:type="dcterms:W3CDTF">2026-01-21T17:51:32Z</dcterms:created>
  <dcterms:modified xsi:type="dcterms:W3CDTF">2026-01-21T19:15:58Z</dcterms:modified>
</cp:coreProperties>
</file>